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Monda" charset="1" panose="02000503000000000000"/>
      <p:regular r:id="rId41"/>
    </p:embeddedFont>
    <p:embeddedFont>
      <p:font typeface="Monda Bold" charset="1" panose="02000803000000000000"/>
      <p:regular r:id="rId42"/>
    </p:embeddedFont>
    <p:embeddedFont>
      <p:font typeface="Canva Sans" charset="1" panose="020B0503030501040103"/>
      <p:regular r:id="rId43"/>
    </p:embeddedFont>
    <p:embeddedFont>
      <p:font typeface="Shrikhand" charset="1" panose="02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670747" y="4535248"/>
            <a:ext cx="11873773" cy="4330188"/>
          </a:xfrm>
          <a:prstGeom prst="rect">
            <a:avLst/>
          </a:prstGeom>
        </p:spPr>
        <p:txBody>
          <a:bodyPr anchor="t" rtlCol="false" tIns="0" lIns="0" bIns="0" rIns="0">
            <a:spAutoFit/>
          </a:bodyPr>
          <a:lstStyle/>
          <a:p>
            <a:pPr algn="ctr">
              <a:lnSpc>
                <a:spcPts val="7623"/>
              </a:lnSpc>
            </a:pPr>
            <a:r>
              <a:rPr lang="en-US" sz="5445">
                <a:solidFill>
                  <a:srgbClr val="002B58"/>
                </a:solidFill>
                <a:latin typeface="Monda"/>
                <a:ea typeface="Monda"/>
                <a:cs typeface="Monda"/>
                <a:sym typeface="Monda"/>
              </a:rPr>
              <a:t>PRESENTED BY </a:t>
            </a:r>
          </a:p>
          <a:p>
            <a:pPr algn="ctr">
              <a:lnSpc>
                <a:spcPts val="5383"/>
              </a:lnSpc>
            </a:pPr>
            <a:r>
              <a:rPr lang="en-US" sz="3845">
                <a:solidFill>
                  <a:srgbClr val="002B58"/>
                </a:solidFill>
                <a:latin typeface="Monda"/>
                <a:ea typeface="Monda"/>
                <a:cs typeface="Monda"/>
                <a:sym typeface="Monda"/>
              </a:rPr>
              <a:t>ANKITA MITTAL (081BCT017)</a:t>
            </a:r>
          </a:p>
          <a:p>
            <a:pPr algn="ctr">
              <a:lnSpc>
                <a:spcPts val="5383"/>
              </a:lnSpc>
            </a:pPr>
            <a:r>
              <a:rPr lang="en-US" sz="3845">
                <a:solidFill>
                  <a:srgbClr val="002B58"/>
                </a:solidFill>
                <a:latin typeface="Monda"/>
                <a:ea typeface="Monda"/>
                <a:cs typeface="Monda"/>
                <a:sym typeface="Monda"/>
              </a:rPr>
              <a:t>ARYA JHA (081BCT022)</a:t>
            </a:r>
          </a:p>
          <a:p>
            <a:pPr algn="ctr">
              <a:lnSpc>
                <a:spcPts val="5383"/>
              </a:lnSpc>
            </a:pPr>
            <a:r>
              <a:rPr lang="en-US" sz="3845">
                <a:solidFill>
                  <a:srgbClr val="002B58"/>
                </a:solidFill>
                <a:latin typeface="Monda"/>
                <a:ea typeface="Monda"/>
                <a:cs typeface="Monda"/>
                <a:sym typeface="Monda"/>
              </a:rPr>
              <a:t>ARBIND SHRESTHA (081BCT021)</a:t>
            </a:r>
          </a:p>
          <a:p>
            <a:pPr algn="ctr">
              <a:lnSpc>
                <a:spcPts val="5383"/>
              </a:lnSpc>
            </a:pPr>
            <a:r>
              <a:rPr lang="en-US" sz="3845">
                <a:solidFill>
                  <a:srgbClr val="002B58"/>
                </a:solidFill>
                <a:latin typeface="Monda"/>
                <a:ea typeface="Monda"/>
                <a:cs typeface="Monda"/>
                <a:sym typeface="Monda"/>
              </a:rPr>
              <a:t>JANAK BHATTA (081BCT036)</a:t>
            </a:r>
          </a:p>
          <a:p>
            <a:pPr algn="ctr">
              <a:lnSpc>
                <a:spcPts val="5383"/>
              </a:lnSpc>
            </a:pPr>
            <a:r>
              <a:rPr lang="en-US" sz="3845">
                <a:solidFill>
                  <a:srgbClr val="002B58"/>
                </a:solidFill>
                <a:latin typeface="Monda"/>
                <a:ea typeface="Monda"/>
                <a:cs typeface="Monda"/>
                <a:sym typeface="Monda"/>
              </a:rPr>
              <a:t>BIBASH KUMAR THAKUR (081BCT024)</a:t>
            </a:r>
          </a:p>
        </p:txBody>
      </p:sp>
      <p:sp>
        <p:nvSpPr>
          <p:cNvPr name="TextBox 8" id="8"/>
          <p:cNvSpPr txBox="true"/>
          <p:nvPr/>
        </p:nvSpPr>
        <p:spPr>
          <a:xfrm rot="0">
            <a:off x="2743480" y="658407"/>
            <a:ext cx="12801040" cy="3696338"/>
          </a:xfrm>
          <a:prstGeom prst="rect">
            <a:avLst/>
          </a:prstGeom>
        </p:spPr>
        <p:txBody>
          <a:bodyPr anchor="t" rtlCol="false" tIns="0" lIns="0" bIns="0" rIns="0">
            <a:spAutoFit/>
          </a:bodyPr>
          <a:lstStyle/>
          <a:p>
            <a:pPr algn="ctr">
              <a:lnSpc>
                <a:spcPts val="14887"/>
              </a:lnSpc>
            </a:pPr>
            <a:r>
              <a:rPr lang="en-US" b="true" sz="10634">
                <a:solidFill>
                  <a:srgbClr val="002B58"/>
                </a:solidFill>
                <a:latin typeface="Monda Bold"/>
                <a:ea typeface="Monda Bold"/>
                <a:cs typeface="Monda Bold"/>
                <a:sym typeface="Monda Bold"/>
              </a:rPr>
              <a:t>ACCIDENT DETECTOR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36460"/>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44453" y="3169981"/>
            <a:ext cx="11113273" cy="7072382"/>
          </a:xfrm>
          <a:prstGeom prst="rect">
            <a:avLst/>
          </a:prstGeom>
        </p:spPr>
        <p:txBody>
          <a:bodyPr anchor="t" rtlCol="false" tIns="0" lIns="0" bIns="0" rIns="0">
            <a:spAutoFit/>
          </a:bodyPr>
          <a:lstStyle/>
          <a:p>
            <a:pPr algn="just">
              <a:lnSpc>
                <a:spcPts val="5194"/>
              </a:lnSpc>
            </a:pP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Detects sudden acceleration, deceleration, or shock.</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 Identify accidents by monitoring unusual vehicle motion.</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3-axis accelerometer (X, Y, Z).</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Measures acceleration in the range of ±3g i.e.  –29.4 m/s² up to +29.4 m/s².</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Analog output signals for each axis.</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Low power consumption (typically 3.3V), suitable for embedded systems.</a:t>
            </a:r>
          </a:p>
          <a:p>
            <a:pPr algn="just" marL="644483" indent="-322241" lvl="1">
              <a:lnSpc>
                <a:spcPts val="4626"/>
              </a:lnSpc>
              <a:buFont typeface="Arial"/>
              <a:buChar char="•"/>
            </a:pPr>
            <a:r>
              <a:rPr lang="en-US" b="true" sz="2985">
                <a:solidFill>
                  <a:srgbClr val="002B58"/>
                </a:solidFill>
                <a:latin typeface="Monda Bold"/>
                <a:ea typeface="Monda Bold"/>
                <a:cs typeface="Monda Bold"/>
                <a:sym typeface="Monda Bold"/>
              </a:rPr>
              <a:t>High sensitivity and accuracy.</a:t>
            </a:r>
          </a:p>
          <a:p>
            <a:pPr algn="just">
              <a:lnSpc>
                <a:spcPts val="5194"/>
              </a:lnSpc>
            </a:pPr>
          </a:p>
        </p:txBody>
      </p:sp>
      <p:sp>
        <p:nvSpPr>
          <p:cNvPr name="Freeform 9" id="9"/>
          <p:cNvSpPr/>
          <p:nvPr/>
        </p:nvSpPr>
        <p:spPr>
          <a:xfrm flipH="false" flipV="false" rot="0">
            <a:off x="12043701" y="1628591"/>
            <a:ext cx="7156973" cy="6765576"/>
          </a:xfrm>
          <a:custGeom>
            <a:avLst/>
            <a:gdLst/>
            <a:ahLst/>
            <a:cxnLst/>
            <a:rect r="r" b="b" t="t" l="l"/>
            <a:pathLst>
              <a:path h="6765576" w="7156973">
                <a:moveTo>
                  <a:pt x="0" y="0"/>
                </a:moveTo>
                <a:lnTo>
                  <a:pt x="7156973" y="0"/>
                </a:lnTo>
                <a:lnTo>
                  <a:pt x="7156973" y="6765576"/>
                </a:lnTo>
                <a:lnTo>
                  <a:pt x="0" y="6765576"/>
                </a:lnTo>
                <a:lnTo>
                  <a:pt x="0" y="0"/>
                </a:lnTo>
                <a:close/>
              </a:path>
            </a:pathLst>
          </a:custGeom>
          <a:blipFill>
            <a:blip r:embed="rId9"/>
            <a:stretch>
              <a:fillRect l="0" t="0" r="0" b="0"/>
            </a:stretch>
          </a:blipFill>
        </p:spPr>
      </p:sp>
      <p:sp>
        <p:nvSpPr>
          <p:cNvPr name="TextBox 10" id="10"/>
          <p:cNvSpPr txBox="true"/>
          <p:nvPr/>
        </p:nvSpPr>
        <p:spPr>
          <a:xfrm rot="0">
            <a:off x="3536397" y="2369675"/>
            <a:ext cx="13722903" cy="1198621"/>
          </a:xfrm>
          <a:prstGeom prst="rect">
            <a:avLst/>
          </a:prstGeom>
        </p:spPr>
        <p:txBody>
          <a:bodyPr anchor="t" rtlCol="false" tIns="0" lIns="0" bIns="0" rIns="0">
            <a:spAutoFit/>
          </a:bodyPr>
          <a:lstStyle/>
          <a:p>
            <a:pPr algn="l">
              <a:lnSpc>
                <a:spcPts val="4809"/>
              </a:lnSpc>
            </a:pPr>
            <a:r>
              <a:rPr lang="en-US" sz="3435" b="true">
                <a:solidFill>
                  <a:srgbClr val="002B58"/>
                </a:solidFill>
                <a:latin typeface="Monda Bold"/>
                <a:ea typeface="Monda Bold"/>
                <a:cs typeface="Monda Bold"/>
                <a:sym typeface="Monda Bold"/>
              </a:rPr>
              <a:t>ADXL335 ACCELEROMETER: DETECTS SUDDEN ACCELERATION (SHOCK) TO IDENTIFY ACCIDENTS</a:t>
            </a:r>
          </a:p>
        </p:txBody>
      </p:sp>
      <p:sp>
        <p:nvSpPr>
          <p:cNvPr name="TextBox 11" id="11"/>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6117" y="3403416"/>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736939" y="5039691"/>
            <a:ext cx="4371128" cy="2917728"/>
          </a:xfrm>
          <a:custGeom>
            <a:avLst/>
            <a:gdLst/>
            <a:ahLst/>
            <a:cxnLst/>
            <a:rect r="r" b="b" t="t" l="l"/>
            <a:pathLst>
              <a:path h="2917728" w="4371128">
                <a:moveTo>
                  <a:pt x="0" y="0"/>
                </a:moveTo>
                <a:lnTo>
                  <a:pt x="4371129" y="0"/>
                </a:lnTo>
                <a:lnTo>
                  <a:pt x="4371129" y="2917728"/>
                </a:lnTo>
                <a:lnTo>
                  <a:pt x="0" y="2917728"/>
                </a:lnTo>
                <a:lnTo>
                  <a:pt x="0" y="0"/>
                </a:lnTo>
                <a:close/>
              </a:path>
            </a:pathLst>
          </a:custGeom>
          <a:blipFill>
            <a:blip r:embed="rId9"/>
            <a:stretch>
              <a:fillRect l="0" t="0" r="0" b="0"/>
            </a:stretch>
          </a:blipFill>
        </p:spPr>
      </p:sp>
      <p:sp>
        <p:nvSpPr>
          <p:cNvPr name="Freeform 8" id="8"/>
          <p:cNvSpPr/>
          <p:nvPr/>
        </p:nvSpPr>
        <p:spPr>
          <a:xfrm flipH="false" flipV="false" rot="0">
            <a:off x="9385968" y="4829723"/>
            <a:ext cx="4779639" cy="3184434"/>
          </a:xfrm>
          <a:custGeom>
            <a:avLst/>
            <a:gdLst/>
            <a:ahLst/>
            <a:cxnLst/>
            <a:rect r="r" b="b" t="t" l="l"/>
            <a:pathLst>
              <a:path h="3184434" w="4779639">
                <a:moveTo>
                  <a:pt x="0" y="0"/>
                </a:moveTo>
                <a:lnTo>
                  <a:pt x="4779639" y="0"/>
                </a:lnTo>
                <a:lnTo>
                  <a:pt x="4779639" y="3184434"/>
                </a:lnTo>
                <a:lnTo>
                  <a:pt x="0" y="3184434"/>
                </a:lnTo>
                <a:lnTo>
                  <a:pt x="0" y="0"/>
                </a:lnTo>
                <a:close/>
              </a:path>
            </a:pathLst>
          </a:custGeom>
          <a:blipFill>
            <a:blip r:embed="rId10"/>
            <a:stretch>
              <a:fillRect l="0" t="0" r="0" b="0"/>
            </a:stretch>
          </a:blipFill>
        </p:spPr>
      </p:sp>
      <p:sp>
        <p:nvSpPr>
          <p:cNvPr name="TextBox 9" id="9"/>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TextBox 10" id="10"/>
          <p:cNvSpPr txBox="true"/>
          <p:nvPr/>
        </p:nvSpPr>
        <p:spPr>
          <a:xfrm rot="0">
            <a:off x="2952744" y="3171471"/>
            <a:ext cx="13722903" cy="1198621"/>
          </a:xfrm>
          <a:prstGeom prst="rect">
            <a:avLst/>
          </a:prstGeom>
        </p:spPr>
        <p:txBody>
          <a:bodyPr anchor="t" rtlCol="false" tIns="0" lIns="0" bIns="0" rIns="0">
            <a:spAutoFit/>
          </a:bodyPr>
          <a:lstStyle/>
          <a:p>
            <a:pPr algn="l">
              <a:lnSpc>
                <a:spcPts val="4809"/>
              </a:lnSpc>
            </a:pPr>
            <a:r>
              <a:rPr lang="en-US" sz="3435" b="true">
                <a:solidFill>
                  <a:srgbClr val="002B58"/>
                </a:solidFill>
                <a:latin typeface="Monda Bold"/>
                <a:ea typeface="Monda Bold"/>
                <a:cs typeface="Monda Bold"/>
                <a:sym typeface="Monda Bold"/>
              </a:rPr>
              <a:t>BREADBOARD AND JUMPER WIRES: FOR PROTOTYPING CONNECTIONS.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367119" y="1947463"/>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139658" y="1905943"/>
            <a:ext cx="9672231" cy="648076"/>
          </a:xfrm>
          <a:prstGeom prst="rect">
            <a:avLst/>
          </a:prstGeom>
        </p:spPr>
        <p:txBody>
          <a:bodyPr anchor="t" rtlCol="false" tIns="0" lIns="0" bIns="0" rIns="0">
            <a:spAutoFit/>
          </a:bodyPr>
          <a:lstStyle/>
          <a:p>
            <a:pPr algn="l">
              <a:lnSpc>
                <a:spcPts val="5229"/>
              </a:lnSpc>
            </a:pPr>
            <a:r>
              <a:rPr lang="en-US" sz="3735" b="true">
                <a:solidFill>
                  <a:srgbClr val="002B58"/>
                </a:solidFill>
                <a:latin typeface="Monda Bold"/>
                <a:ea typeface="Monda Bold"/>
                <a:cs typeface="Monda Bold"/>
                <a:sym typeface="Monda Bold"/>
              </a:rPr>
              <a:t>CONTINUOUS MONITORING</a:t>
            </a:r>
          </a:p>
        </p:txBody>
      </p:sp>
      <p:sp>
        <p:nvSpPr>
          <p:cNvPr name="Freeform 9" id="9"/>
          <p:cNvSpPr/>
          <p:nvPr/>
        </p:nvSpPr>
        <p:spPr>
          <a:xfrm flipH="false" flipV="false" rot="0">
            <a:off x="11860740" y="1947463"/>
            <a:ext cx="5714186" cy="4283796"/>
          </a:xfrm>
          <a:custGeom>
            <a:avLst/>
            <a:gdLst/>
            <a:ahLst/>
            <a:cxnLst/>
            <a:rect r="r" b="b" t="t" l="l"/>
            <a:pathLst>
              <a:path h="4283796" w="5714186">
                <a:moveTo>
                  <a:pt x="0" y="0"/>
                </a:moveTo>
                <a:lnTo>
                  <a:pt x="5714185" y="0"/>
                </a:lnTo>
                <a:lnTo>
                  <a:pt x="5714185" y="4283796"/>
                </a:lnTo>
                <a:lnTo>
                  <a:pt x="0" y="4283796"/>
                </a:lnTo>
                <a:lnTo>
                  <a:pt x="0" y="0"/>
                </a:lnTo>
                <a:close/>
              </a:path>
            </a:pathLst>
          </a:custGeom>
          <a:blipFill>
            <a:blip r:embed="rId9"/>
            <a:stretch>
              <a:fillRect l="0" t="0" r="0" b="0"/>
            </a:stretch>
          </a:blipFill>
        </p:spPr>
      </p:sp>
      <p:sp>
        <p:nvSpPr>
          <p:cNvPr name="TextBox 10" id="10"/>
          <p:cNvSpPr txBox="true"/>
          <p:nvPr/>
        </p:nvSpPr>
        <p:spPr>
          <a:xfrm rot="0">
            <a:off x="4139658" y="386021"/>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METHODOLOGY</a:t>
            </a:r>
          </a:p>
        </p:txBody>
      </p:sp>
      <p:sp>
        <p:nvSpPr>
          <p:cNvPr name="TextBox 11" id="11"/>
          <p:cNvSpPr txBox="true"/>
          <p:nvPr/>
        </p:nvSpPr>
        <p:spPr>
          <a:xfrm rot="0">
            <a:off x="3670180" y="2760148"/>
            <a:ext cx="7561110" cy="5538379"/>
          </a:xfrm>
          <a:prstGeom prst="rect">
            <a:avLst/>
          </a:prstGeom>
        </p:spPr>
        <p:txBody>
          <a:bodyPr anchor="t" rtlCol="false" tIns="0" lIns="0" bIns="0" rIns="0">
            <a:spAutoFit/>
          </a:bodyPr>
          <a:lstStyle/>
          <a:p>
            <a:pPr algn="l" marL="853576" indent="-426788" lvl="1">
              <a:lnSpc>
                <a:spcPts val="5535"/>
              </a:lnSpc>
              <a:buFont typeface="Arial"/>
              <a:buChar char="•"/>
            </a:pPr>
            <a:r>
              <a:rPr lang="en-US" sz="3953">
                <a:solidFill>
                  <a:srgbClr val="002B58"/>
                </a:solidFill>
                <a:latin typeface="Monda"/>
                <a:ea typeface="Monda"/>
                <a:cs typeface="Monda"/>
                <a:sym typeface="Monda"/>
              </a:rPr>
              <a:t>The ADXL335 accelerometer continuously measures acceleration on X, Y, and Z axes.</a:t>
            </a:r>
          </a:p>
          <a:p>
            <a:pPr algn="l" marL="853576" indent="-426788" lvl="1">
              <a:lnSpc>
                <a:spcPts val="5535"/>
              </a:lnSpc>
              <a:buFont typeface="Arial"/>
              <a:buChar char="•"/>
            </a:pPr>
            <a:r>
              <a:rPr lang="en-US" sz="3953">
                <a:solidFill>
                  <a:srgbClr val="002B58"/>
                </a:solidFill>
                <a:latin typeface="Monda"/>
                <a:ea typeface="Monda"/>
                <a:cs typeface="Monda"/>
                <a:sym typeface="Monda"/>
              </a:rPr>
              <a:t>Arduino/ESP reads these values to detect motion or sudden shocks.</a:t>
            </a:r>
          </a:p>
          <a:p>
            <a:pPr algn="l">
              <a:lnSpc>
                <a:spcPts val="553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39658" y="386021"/>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METHODOLOGY</a:t>
            </a:r>
          </a:p>
        </p:txBody>
      </p:sp>
      <p:sp>
        <p:nvSpPr>
          <p:cNvPr name="TextBox 8" id="8"/>
          <p:cNvSpPr txBox="true"/>
          <p:nvPr/>
        </p:nvSpPr>
        <p:spPr>
          <a:xfrm rot="0">
            <a:off x="3660655" y="2760148"/>
            <a:ext cx="7561110" cy="6233704"/>
          </a:xfrm>
          <a:prstGeom prst="rect">
            <a:avLst/>
          </a:prstGeom>
        </p:spPr>
        <p:txBody>
          <a:bodyPr anchor="t" rtlCol="false" tIns="0" lIns="0" bIns="0" rIns="0">
            <a:spAutoFit/>
          </a:bodyPr>
          <a:lstStyle/>
          <a:p>
            <a:pPr algn="l" marL="853576" indent="-426788" lvl="1">
              <a:lnSpc>
                <a:spcPts val="5535"/>
              </a:lnSpc>
              <a:buFont typeface="Arial"/>
              <a:buChar char="•"/>
            </a:pPr>
            <a:r>
              <a:rPr lang="en-US" sz="3953">
                <a:solidFill>
                  <a:srgbClr val="002B58"/>
                </a:solidFill>
                <a:latin typeface="Monda"/>
                <a:ea typeface="Monda"/>
                <a:cs typeface="Monda"/>
                <a:sym typeface="Monda"/>
              </a:rPr>
              <a:t>Arduino/ESP calculates changes in acceleration values.</a:t>
            </a:r>
          </a:p>
          <a:p>
            <a:pPr algn="just" marL="853576" indent="-426788" lvl="1">
              <a:lnSpc>
                <a:spcPts val="5535"/>
              </a:lnSpc>
              <a:buFont typeface="Arial"/>
              <a:buChar char="•"/>
            </a:pPr>
            <a:r>
              <a:rPr lang="en-US" sz="3953">
                <a:solidFill>
                  <a:srgbClr val="002B58"/>
                </a:solidFill>
                <a:latin typeface="Monda"/>
                <a:ea typeface="Monda"/>
                <a:cs typeface="Monda"/>
                <a:sym typeface="Monda"/>
              </a:rPr>
              <a:t>If the change exceeds a set threshold (indicating a crash or collision), it assumes an accident has occurred.</a:t>
            </a:r>
          </a:p>
          <a:p>
            <a:pPr algn="just">
              <a:lnSpc>
                <a:spcPts val="5535"/>
              </a:lnSpc>
            </a:pPr>
          </a:p>
        </p:txBody>
      </p:sp>
      <p:sp>
        <p:nvSpPr>
          <p:cNvPr name="Freeform 9" id="9"/>
          <p:cNvSpPr/>
          <p:nvPr/>
        </p:nvSpPr>
        <p:spPr>
          <a:xfrm flipH="false" flipV="false" rot="0">
            <a:off x="3367119" y="1947463"/>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139658" y="1905943"/>
            <a:ext cx="9672231" cy="648076"/>
          </a:xfrm>
          <a:prstGeom prst="rect">
            <a:avLst/>
          </a:prstGeom>
        </p:spPr>
        <p:txBody>
          <a:bodyPr anchor="t" rtlCol="false" tIns="0" lIns="0" bIns="0" rIns="0">
            <a:spAutoFit/>
          </a:bodyPr>
          <a:lstStyle/>
          <a:p>
            <a:pPr algn="l">
              <a:lnSpc>
                <a:spcPts val="5229"/>
              </a:lnSpc>
            </a:pPr>
            <a:r>
              <a:rPr lang="en-US" sz="3735" b="true">
                <a:solidFill>
                  <a:srgbClr val="002B58"/>
                </a:solidFill>
                <a:latin typeface="Monda Bold"/>
                <a:ea typeface="Monda Bold"/>
                <a:cs typeface="Monda Bold"/>
                <a:sym typeface="Monda Bold"/>
              </a:rPr>
              <a:t>SHOCK DETECTION</a:t>
            </a:r>
          </a:p>
        </p:txBody>
      </p:sp>
      <p:sp>
        <p:nvSpPr>
          <p:cNvPr name="Freeform 11" id="11"/>
          <p:cNvSpPr/>
          <p:nvPr/>
        </p:nvSpPr>
        <p:spPr>
          <a:xfrm flipH="false" flipV="false" rot="0">
            <a:off x="11860740" y="1947463"/>
            <a:ext cx="5714186" cy="4283796"/>
          </a:xfrm>
          <a:custGeom>
            <a:avLst/>
            <a:gdLst/>
            <a:ahLst/>
            <a:cxnLst/>
            <a:rect r="r" b="b" t="t" l="l"/>
            <a:pathLst>
              <a:path h="4283796" w="5714186">
                <a:moveTo>
                  <a:pt x="0" y="0"/>
                </a:moveTo>
                <a:lnTo>
                  <a:pt x="5714185" y="0"/>
                </a:lnTo>
                <a:lnTo>
                  <a:pt x="5714185" y="4283796"/>
                </a:lnTo>
                <a:lnTo>
                  <a:pt x="0" y="4283796"/>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39658" y="386021"/>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METHODOLOGY</a:t>
            </a:r>
          </a:p>
        </p:txBody>
      </p:sp>
      <p:sp>
        <p:nvSpPr>
          <p:cNvPr name="TextBox 8" id="8"/>
          <p:cNvSpPr txBox="true"/>
          <p:nvPr/>
        </p:nvSpPr>
        <p:spPr>
          <a:xfrm rot="0">
            <a:off x="3660655" y="2760148"/>
            <a:ext cx="7561110" cy="4147729"/>
          </a:xfrm>
          <a:prstGeom prst="rect">
            <a:avLst/>
          </a:prstGeom>
        </p:spPr>
        <p:txBody>
          <a:bodyPr anchor="t" rtlCol="false" tIns="0" lIns="0" bIns="0" rIns="0">
            <a:spAutoFit/>
          </a:bodyPr>
          <a:lstStyle/>
          <a:p>
            <a:pPr algn="just" marL="853576" indent="-426788" lvl="1">
              <a:lnSpc>
                <a:spcPts val="5535"/>
              </a:lnSpc>
              <a:buFont typeface="Arial"/>
              <a:buChar char="•"/>
            </a:pPr>
            <a:r>
              <a:rPr lang="en-US" sz="3953">
                <a:solidFill>
                  <a:srgbClr val="002B58"/>
                </a:solidFill>
                <a:latin typeface="Monda"/>
                <a:ea typeface="Monda"/>
                <a:cs typeface="Monda"/>
                <a:sym typeface="Monda"/>
              </a:rPr>
              <a:t>Arduino/ESP requests GPS coordina</a:t>
            </a:r>
            <a:r>
              <a:rPr lang="en-US" sz="3953">
                <a:solidFill>
                  <a:srgbClr val="002B58"/>
                </a:solidFill>
                <a:latin typeface="Monda"/>
                <a:ea typeface="Monda"/>
                <a:cs typeface="Monda"/>
                <a:sym typeface="Monda"/>
              </a:rPr>
              <a:t>tes from the GPS module.</a:t>
            </a:r>
          </a:p>
          <a:p>
            <a:pPr algn="just" marL="853576" indent="-426788" lvl="1">
              <a:lnSpc>
                <a:spcPts val="5535"/>
              </a:lnSpc>
              <a:buFont typeface="Arial"/>
              <a:buChar char="•"/>
            </a:pPr>
            <a:r>
              <a:rPr lang="en-US" sz="3953">
                <a:solidFill>
                  <a:srgbClr val="002B58"/>
                </a:solidFill>
                <a:latin typeface="Monda"/>
                <a:ea typeface="Monda"/>
                <a:cs typeface="Monda"/>
                <a:sym typeface="Monda"/>
              </a:rPr>
              <a:t>The GPS module returns current latitude and longitude.</a:t>
            </a:r>
          </a:p>
        </p:txBody>
      </p:sp>
      <p:sp>
        <p:nvSpPr>
          <p:cNvPr name="Freeform 9" id="9"/>
          <p:cNvSpPr/>
          <p:nvPr/>
        </p:nvSpPr>
        <p:spPr>
          <a:xfrm flipH="false" flipV="false" rot="0">
            <a:off x="3367119" y="1947463"/>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139658" y="1905943"/>
            <a:ext cx="9672231" cy="648076"/>
          </a:xfrm>
          <a:prstGeom prst="rect">
            <a:avLst/>
          </a:prstGeom>
        </p:spPr>
        <p:txBody>
          <a:bodyPr anchor="t" rtlCol="false" tIns="0" lIns="0" bIns="0" rIns="0">
            <a:spAutoFit/>
          </a:bodyPr>
          <a:lstStyle/>
          <a:p>
            <a:pPr algn="l">
              <a:lnSpc>
                <a:spcPts val="5229"/>
              </a:lnSpc>
            </a:pPr>
            <a:r>
              <a:rPr lang="en-US" sz="3735" b="true">
                <a:solidFill>
                  <a:srgbClr val="002B58"/>
                </a:solidFill>
                <a:latin typeface="Monda Bold"/>
                <a:ea typeface="Monda Bold"/>
                <a:cs typeface="Monda Bold"/>
                <a:sym typeface="Monda Bold"/>
              </a:rPr>
              <a:t>LOCATION RETREIVAL</a:t>
            </a:r>
          </a:p>
        </p:txBody>
      </p:sp>
      <p:sp>
        <p:nvSpPr>
          <p:cNvPr name="Freeform 11" id="11"/>
          <p:cNvSpPr/>
          <p:nvPr/>
        </p:nvSpPr>
        <p:spPr>
          <a:xfrm flipH="false" flipV="false" rot="0">
            <a:off x="11860740" y="1947463"/>
            <a:ext cx="5714186" cy="4283796"/>
          </a:xfrm>
          <a:custGeom>
            <a:avLst/>
            <a:gdLst/>
            <a:ahLst/>
            <a:cxnLst/>
            <a:rect r="r" b="b" t="t" l="l"/>
            <a:pathLst>
              <a:path h="4283796" w="5714186">
                <a:moveTo>
                  <a:pt x="0" y="0"/>
                </a:moveTo>
                <a:lnTo>
                  <a:pt x="5714185" y="0"/>
                </a:lnTo>
                <a:lnTo>
                  <a:pt x="5714185" y="4283796"/>
                </a:lnTo>
                <a:lnTo>
                  <a:pt x="0" y="4283796"/>
                </a:lnTo>
                <a:lnTo>
                  <a:pt x="0" y="0"/>
                </a:lnTo>
                <a:close/>
              </a:path>
            </a:pathLst>
          </a:custGeom>
          <a:blipFill>
            <a:blip r:embed="rId9"/>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39658" y="386021"/>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METHODOLOGY</a:t>
            </a:r>
          </a:p>
        </p:txBody>
      </p:sp>
      <p:sp>
        <p:nvSpPr>
          <p:cNvPr name="TextBox 8" id="8"/>
          <p:cNvSpPr txBox="true"/>
          <p:nvPr/>
        </p:nvSpPr>
        <p:spPr>
          <a:xfrm rot="0">
            <a:off x="3660655" y="2760148"/>
            <a:ext cx="7561110" cy="6929029"/>
          </a:xfrm>
          <a:prstGeom prst="rect">
            <a:avLst/>
          </a:prstGeom>
        </p:spPr>
        <p:txBody>
          <a:bodyPr anchor="t" rtlCol="false" tIns="0" lIns="0" bIns="0" rIns="0">
            <a:spAutoFit/>
          </a:bodyPr>
          <a:lstStyle/>
          <a:p>
            <a:pPr algn="just" marL="853576" indent="-426788" lvl="1">
              <a:lnSpc>
                <a:spcPts val="5535"/>
              </a:lnSpc>
              <a:buFont typeface="Arial"/>
              <a:buChar char="•"/>
            </a:pPr>
            <a:r>
              <a:rPr lang="en-US" sz="3953">
                <a:solidFill>
                  <a:srgbClr val="002B58"/>
                </a:solidFill>
                <a:latin typeface="Monda"/>
                <a:ea typeface="Monda"/>
                <a:cs typeface="Monda"/>
                <a:sym typeface="Monda"/>
              </a:rPr>
              <a:t>Arduino prepares an emergency SMS containing </a:t>
            </a:r>
            <a:r>
              <a:rPr lang="en-US" sz="3953">
                <a:solidFill>
                  <a:srgbClr val="002B58"/>
                </a:solidFill>
                <a:latin typeface="Monda"/>
                <a:ea typeface="Monda"/>
                <a:cs typeface="Monda"/>
                <a:sym typeface="Monda"/>
              </a:rPr>
              <a:t>the accident alert and GPS location.</a:t>
            </a:r>
          </a:p>
          <a:p>
            <a:pPr algn="just" marL="853576" indent="-426788" lvl="1">
              <a:lnSpc>
                <a:spcPts val="5535"/>
              </a:lnSpc>
              <a:buFont typeface="Arial"/>
              <a:buChar char="•"/>
            </a:pPr>
            <a:r>
              <a:rPr lang="en-US" sz="3953">
                <a:solidFill>
                  <a:srgbClr val="002B58"/>
                </a:solidFill>
                <a:latin typeface="Monda"/>
                <a:ea typeface="Monda"/>
                <a:cs typeface="Monda"/>
                <a:sym typeface="Monda"/>
              </a:rPr>
              <a:t>The </a:t>
            </a:r>
            <a:r>
              <a:rPr lang="en-US" sz="3953">
                <a:solidFill>
                  <a:srgbClr val="002B58"/>
                </a:solidFill>
                <a:latin typeface="Monda"/>
                <a:ea typeface="Monda"/>
                <a:cs typeface="Monda"/>
                <a:sym typeface="Monda"/>
              </a:rPr>
              <a:t>message is sent via the SIM900A </a:t>
            </a:r>
            <a:r>
              <a:rPr lang="en-US" sz="3953">
                <a:solidFill>
                  <a:srgbClr val="002B58"/>
                </a:solidFill>
                <a:latin typeface="Monda"/>
                <a:ea typeface="Monda"/>
                <a:cs typeface="Monda"/>
                <a:sym typeface="Monda"/>
              </a:rPr>
              <a:t>GS</a:t>
            </a:r>
            <a:r>
              <a:rPr lang="en-US" sz="3953">
                <a:solidFill>
                  <a:srgbClr val="002B58"/>
                </a:solidFill>
                <a:latin typeface="Monda"/>
                <a:ea typeface="Monda"/>
                <a:cs typeface="Monda"/>
                <a:sym typeface="Monda"/>
              </a:rPr>
              <a:t>M</a:t>
            </a:r>
            <a:r>
              <a:rPr lang="en-US" sz="3953">
                <a:solidFill>
                  <a:srgbClr val="002B58"/>
                </a:solidFill>
                <a:latin typeface="Monda"/>
                <a:ea typeface="Monda"/>
                <a:cs typeface="Monda"/>
                <a:sym typeface="Monda"/>
              </a:rPr>
              <a:t> module t</a:t>
            </a:r>
            <a:r>
              <a:rPr lang="en-US" sz="3953">
                <a:solidFill>
                  <a:srgbClr val="002B58"/>
                </a:solidFill>
                <a:latin typeface="Monda"/>
                <a:ea typeface="Monda"/>
                <a:cs typeface="Monda"/>
                <a:sym typeface="Monda"/>
              </a:rPr>
              <a:t>o</a:t>
            </a:r>
            <a:r>
              <a:rPr lang="en-US" sz="3953">
                <a:solidFill>
                  <a:srgbClr val="002B58"/>
                </a:solidFill>
                <a:latin typeface="Monda"/>
                <a:ea typeface="Monda"/>
                <a:cs typeface="Monda"/>
                <a:sym typeface="Monda"/>
              </a:rPr>
              <a:t> </a:t>
            </a:r>
            <a:r>
              <a:rPr lang="en-US" sz="3953">
                <a:solidFill>
                  <a:srgbClr val="002B58"/>
                </a:solidFill>
                <a:latin typeface="Monda"/>
                <a:ea typeface="Monda"/>
                <a:cs typeface="Monda"/>
                <a:sym typeface="Monda"/>
              </a:rPr>
              <a:t>a p</a:t>
            </a:r>
            <a:r>
              <a:rPr lang="en-US" sz="3953">
                <a:solidFill>
                  <a:srgbClr val="002B58"/>
                </a:solidFill>
                <a:latin typeface="Monda"/>
                <a:ea typeface="Monda"/>
                <a:cs typeface="Monda"/>
                <a:sym typeface="Monda"/>
              </a:rPr>
              <a:t>rede</a:t>
            </a:r>
            <a:r>
              <a:rPr lang="en-US" sz="3953">
                <a:solidFill>
                  <a:srgbClr val="002B58"/>
                </a:solidFill>
                <a:latin typeface="Monda"/>
                <a:ea typeface="Monda"/>
                <a:cs typeface="Monda"/>
                <a:sym typeface="Monda"/>
              </a:rPr>
              <a:t>fi</a:t>
            </a:r>
            <a:r>
              <a:rPr lang="en-US" sz="3953">
                <a:solidFill>
                  <a:srgbClr val="002B58"/>
                </a:solidFill>
                <a:latin typeface="Monda"/>
                <a:ea typeface="Monda"/>
                <a:cs typeface="Monda"/>
                <a:sym typeface="Monda"/>
              </a:rPr>
              <a:t>n</a:t>
            </a:r>
            <a:r>
              <a:rPr lang="en-US" sz="3953">
                <a:solidFill>
                  <a:srgbClr val="002B58"/>
                </a:solidFill>
                <a:latin typeface="Monda"/>
                <a:ea typeface="Monda"/>
                <a:cs typeface="Monda"/>
                <a:sym typeface="Monda"/>
              </a:rPr>
              <a:t>e</a:t>
            </a:r>
            <a:r>
              <a:rPr lang="en-US" sz="3953">
                <a:solidFill>
                  <a:srgbClr val="002B58"/>
                </a:solidFill>
                <a:latin typeface="Monda"/>
                <a:ea typeface="Monda"/>
                <a:cs typeface="Monda"/>
                <a:sym typeface="Monda"/>
              </a:rPr>
              <a:t>d </a:t>
            </a:r>
            <a:r>
              <a:rPr lang="en-US" sz="3953">
                <a:solidFill>
                  <a:srgbClr val="002B58"/>
                </a:solidFill>
                <a:latin typeface="Monda"/>
                <a:ea typeface="Monda"/>
                <a:cs typeface="Monda"/>
                <a:sym typeface="Monda"/>
              </a:rPr>
              <a:t>c</a:t>
            </a:r>
            <a:r>
              <a:rPr lang="en-US" sz="3953">
                <a:solidFill>
                  <a:srgbClr val="002B58"/>
                </a:solidFill>
                <a:latin typeface="Monda"/>
                <a:ea typeface="Monda"/>
                <a:cs typeface="Monda"/>
                <a:sym typeface="Monda"/>
              </a:rPr>
              <a:t>ont</a:t>
            </a:r>
            <a:r>
              <a:rPr lang="en-US" sz="3953">
                <a:solidFill>
                  <a:srgbClr val="002B58"/>
                </a:solidFill>
                <a:latin typeface="Monda"/>
                <a:ea typeface="Monda"/>
                <a:cs typeface="Monda"/>
                <a:sym typeface="Monda"/>
              </a:rPr>
              <a:t>act n</a:t>
            </a:r>
            <a:r>
              <a:rPr lang="en-US" sz="3953">
                <a:solidFill>
                  <a:srgbClr val="002B58"/>
                </a:solidFill>
                <a:latin typeface="Monda"/>
                <a:ea typeface="Monda"/>
                <a:cs typeface="Monda"/>
                <a:sym typeface="Monda"/>
              </a:rPr>
              <a:t>u</a:t>
            </a:r>
            <a:r>
              <a:rPr lang="en-US" sz="3953">
                <a:solidFill>
                  <a:srgbClr val="002B58"/>
                </a:solidFill>
                <a:latin typeface="Monda"/>
                <a:ea typeface="Monda"/>
                <a:cs typeface="Monda"/>
                <a:sym typeface="Monda"/>
              </a:rPr>
              <a:t>mb</a:t>
            </a:r>
            <a:r>
              <a:rPr lang="en-US" sz="3953">
                <a:solidFill>
                  <a:srgbClr val="002B58"/>
                </a:solidFill>
                <a:latin typeface="Monda"/>
                <a:ea typeface="Monda"/>
                <a:cs typeface="Monda"/>
                <a:sym typeface="Monda"/>
              </a:rPr>
              <a:t>e</a:t>
            </a:r>
            <a:r>
              <a:rPr lang="en-US" sz="3953">
                <a:solidFill>
                  <a:srgbClr val="002B58"/>
                </a:solidFill>
                <a:latin typeface="Monda"/>
                <a:ea typeface="Monda"/>
                <a:cs typeface="Monda"/>
                <a:sym typeface="Monda"/>
              </a:rPr>
              <a:t>r</a:t>
            </a:r>
            <a:r>
              <a:rPr lang="en-US" sz="3953">
                <a:solidFill>
                  <a:srgbClr val="002B58"/>
                </a:solidFill>
                <a:latin typeface="Monda"/>
                <a:ea typeface="Monda"/>
                <a:cs typeface="Monda"/>
                <a:sym typeface="Monda"/>
              </a:rPr>
              <a:t>.</a:t>
            </a:r>
          </a:p>
          <a:p>
            <a:pPr algn="just" marL="853576" indent="-426788" lvl="1">
              <a:lnSpc>
                <a:spcPts val="5535"/>
              </a:lnSpc>
              <a:buFont typeface="Arial"/>
              <a:buChar char="•"/>
            </a:pPr>
            <a:r>
              <a:rPr lang="en-US" sz="3953">
                <a:solidFill>
                  <a:srgbClr val="002B58"/>
                </a:solidFill>
                <a:latin typeface="Monda"/>
                <a:ea typeface="Monda"/>
                <a:cs typeface="Monda"/>
                <a:sym typeface="Monda"/>
              </a:rPr>
              <a:t>If ESP is used then the same alert can be sent via mail.</a:t>
            </a:r>
          </a:p>
        </p:txBody>
      </p:sp>
      <p:sp>
        <p:nvSpPr>
          <p:cNvPr name="Freeform 9" id="9"/>
          <p:cNvSpPr/>
          <p:nvPr/>
        </p:nvSpPr>
        <p:spPr>
          <a:xfrm flipH="false" flipV="false" rot="0">
            <a:off x="3367119" y="1947463"/>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139658" y="1905943"/>
            <a:ext cx="9672231" cy="648076"/>
          </a:xfrm>
          <a:prstGeom prst="rect">
            <a:avLst/>
          </a:prstGeom>
        </p:spPr>
        <p:txBody>
          <a:bodyPr anchor="t" rtlCol="false" tIns="0" lIns="0" bIns="0" rIns="0">
            <a:spAutoFit/>
          </a:bodyPr>
          <a:lstStyle/>
          <a:p>
            <a:pPr algn="l">
              <a:lnSpc>
                <a:spcPts val="5229"/>
              </a:lnSpc>
            </a:pPr>
            <a:r>
              <a:rPr lang="en-US" sz="3735" b="true">
                <a:solidFill>
                  <a:srgbClr val="002B58"/>
                </a:solidFill>
                <a:latin typeface="Monda Bold"/>
                <a:ea typeface="Monda Bold"/>
                <a:cs typeface="Monda Bold"/>
                <a:sym typeface="Monda Bold"/>
              </a:rPr>
              <a:t>SMS ALERT GENERATION/MAIL ALERT</a:t>
            </a:r>
          </a:p>
        </p:txBody>
      </p:sp>
      <p:sp>
        <p:nvSpPr>
          <p:cNvPr name="Freeform 11" id="11"/>
          <p:cNvSpPr/>
          <p:nvPr/>
        </p:nvSpPr>
        <p:spPr>
          <a:xfrm flipH="false" flipV="false" rot="0">
            <a:off x="11860740" y="2792144"/>
            <a:ext cx="5398560" cy="4047179"/>
          </a:xfrm>
          <a:custGeom>
            <a:avLst/>
            <a:gdLst/>
            <a:ahLst/>
            <a:cxnLst/>
            <a:rect r="r" b="b" t="t" l="l"/>
            <a:pathLst>
              <a:path h="4047179" w="5398560">
                <a:moveTo>
                  <a:pt x="0" y="0"/>
                </a:moveTo>
                <a:lnTo>
                  <a:pt x="5398560" y="0"/>
                </a:lnTo>
                <a:lnTo>
                  <a:pt x="5398560" y="4047178"/>
                </a:lnTo>
                <a:lnTo>
                  <a:pt x="0" y="4047178"/>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945036" y="-160250"/>
            <a:ext cx="9295205" cy="5948931"/>
          </a:xfrm>
          <a:custGeom>
            <a:avLst/>
            <a:gdLst/>
            <a:ahLst/>
            <a:cxnLst/>
            <a:rect r="r" b="b" t="t" l="l"/>
            <a:pathLst>
              <a:path h="5948931" w="9295205">
                <a:moveTo>
                  <a:pt x="0" y="5948931"/>
                </a:moveTo>
                <a:lnTo>
                  <a:pt x="9295206" y="5948931"/>
                </a:lnTo>
                <a:lnTo>
                  <a:pt x="9295206" y="0"/>
                </a:lnTo>
                <a:lnTo>
                  <a:pt x="0" y="0"/>
                </a:lnTo>
                <a:lnTo>
                  <a:pt x="0" y="594893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307884" y="1529293"/>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APPLICATIONS</a:t>
            </a:r>
          </a:p>
        </p:txBody>
      </p:sp>
      <p:sp>
        <p:nvSpPr>
          <p:cNvPr name="Freeform 8" id="8"/>
          <p:cNvSpPr/>
          <p:nvPr/>
        </p:nvSpPr>
        <p:spPr>
          <a:xfrm flipH="false" flipV="false" rot="0">
            <a:off x="3467601" y="346761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922503" y="3512445"/>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Vehicle tracking and crash alert</a:t>
            </a:r>
          </a:p>
        </p:txBody>
      </p:sp>
      <p:sp>
        <p:nvSpPr>
          <p:cNvPr name="Freeform 10" id="10"/>
          <p:cNvSpPr/>
          <p:nvPr/>
        </p:nvSpPr>
        <p:spPr>
          <a:xfrm flipH="false" flipV="false" rot="0">
            <a:off x="3467601" y="4987276"/>
            <a:ext cx="980313" cy="801406"/>
          </a:xfrm>
          <a:custGeom>
            <a:avLst/>
            <a:gdLst/>
            <a:ahLst/>
            <a:cxnLst/>
            <a:rect r="r" b="b" t="t" l="l"/>
            <a:pathLst>
              <a:path h="801406" w="980313">
                <a:moveTo>
                  <a:pt x="0" y="0"/>
                </a:moveTo>
                <a:lnTo>
                  <a:pt x="980313" y="0"/>
                </a:lnTo>
                <a:lnTo>
                  <a:pt x="980313" y="801405"/>
                </a:lnTo>
                <a:lnTo>
                  <a:pt x="0" y="8014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922503" y="4973016"/>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Elderly driver safety</a:t>
            </a:r>
          </a:p>
        </p:txBody>
      </p:sp>
      <p:sp>
        <p:nvSpPr>
          <p:cNvPr name="Freeform 12" id="12"/>
          <p:cNvSpPr/>
          <p:nvPr/>
        </p:nvSpPr>
        <p:spPr>
          <a:xfrm flipH="false" flipV="false" rot="0">
            <a:off x="3467601" y="639949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922503" y="6469436"/>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School/college bus monitoring</a:t>
            </a:r>
          </a:p>
        </p:txBody>
      </p:sp>
      <p:sp>
        <p:nvSpPr>
          <p:cNvPr name="Freeform 14" id="14"/>
          <p:cNvSpPr/>
          <p:nvPr/>
        </p:nvSpPr>
        <p:spPr>
          <a:xfrm flipH="false" flipV="false" rot="0">
            <a:off x="3467601" y="777240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922503" y="7576248"/>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Taxi and delivery fleets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307884" y="733425"/>
            <a:ext cx="11161903" cy="1119883"/>
          </a:xfrm>
          <a:prstGeom prst="rect">
            <a:avLst/>
          </a:prstGeom>
        </p:spPr>
        <p:txBody>
          <a:bodyPr anchor="t" rtlCol="false" tIns="0" lIns="0" bIns="0" rIns="0">
            <a:spAutoFit/>
          </a:bodyPr>
          <a:lstStyle/>
          <a:p>
            <a:pPr algn="ctr">
              <a:lnSpc>
                <a:spcPts val="9149"/>
              </a:lnSpc>
            </a:pPr>
            <a:r>
              <a:rPr lang="en-US" b="true" sz="6535">
                <a:solidFill>
                  <a:srgbClr val="002B58"/>
                </a:solidFill>
                <a:latin typeface="Monda Bold"/>
                <a:ea typeface="Monda Bold"/>
                <a:cs typeface="Monda Bold"/>
                <a:sym typeface="Monda Bold"/>
              </a:rPr>
              <a:t>LIMITATIONS</a:t>
            </a:r>
          </a:p>
        </p:txBody>
      </p:sp>
      <p:sp>
        <p:nvSpPr>
          <p:cNvPr name="Freeform 7" id="7"/>
          <p:cNvSpPr/>
          <p:nvPr/>
        </p:nvSpPr>
        <p:spPr>
          <a:xfrm flipH="false" flipV="false" rot="0">
            <a:off x="3367119" y="2560959"/>
            <a:ext cx="587071" cy="650760"/>
          </a:xfrm>
          <a:custGeom>
            <a:avLst/>
            <a:gdLst/>
            <a:ahLst/>
            <a:cxnLst/>
            <a:rect r="r" b="b" t="t" l="l"/>
            <a:pathLst>
              <a:path h="650760" w="587071">
                <a:moveTo>
                  <a:pt x="0" y="0"/>
                </a:moveTo>
                <a:lnTo>
                  <a:pt x="587072" y="0"/>
                </a:lnTo>
                <a:lnTo>
                  <a:pt x="587072"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249623" y="2605190"/>
            <a:ext cx="13009677" cy="505148"/>
          </a:xfrm>
          <a:prstGeom prst="rect">
            <a:avLst/>
          </a:prstGeom>
        </p:spPr>
        <p:txBody>
          <a:bodyPr anchor="t" rtlCol="false" tIns="0" lIns="0" bIns="0" rIns="0">
            <a:spAutoFit/>
          </a:bodyPr>
          <a:lstStyle/>
          <a:p>
            <a:pPr algn="l">
              <a:lnSpc>
                <a:spcPts val="4182"/>
              </a:lnSpc>
            </a:pPr>
            <a:r>
              <a:rPr lang="en-US" sz="2987" b="true">
                <a:solidFill>
                  <a:srgbClr val="002B58"/>
                </a:solidFill>
                <a:latin typeface="Monda Bold"/>
                <a:ea typeface="Monda Bold"/>
                <a:cs typeface="Monda Bold"/>
                <a:sym typeface="Monda Bold"/>
              </a:rPr>
              <a:t>FALSE POSITIVES ON SPEED BUMPS</a:t>
            </a:r>
          </a:p>
        </p:txBody>
      </p:sp>
      <p:sp>
        <p:nvSpPr>
          <p:cNvPr name="Freeform 9" id="9"/>
          <p:cNvSpPr/>
          <p:nvPr/>
        </p:nvSpPr>
        <p:spPr>
          <a:xfrm flipH="false" flipV="false" rot="0">
            <a:off x="3367119" y="3703985"/>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249623" y="3748216"/>
            <a:ext cx="13009677" cy="505148"/>
          </a:xfrm>
          <a:prstGeom prst="rect">
            <a:avLst/>
          </a:prstGeom>
        </p:spPr>
        <p:txBody>
          <a:bodyPr anchor="t" rtlCol="false" tIns="0" lIns="0" bIns="0" rIns="0">
            <a:spAutoFit/>
          </a:bodyPr>
          <a:lstStyle/>
          <a:p>
            <a:pPr algn="l">
              <a:lnSpc>
                <a:spcPts val="4182"/>
              </a:lnSpc>
            </a:pPr>
            <a:r>
              <a:rPr lang="en-US" sz="2987" b="true">
                <a:solidFill>
                  <a:srgbClr val="002B58"/>
                </a:solidFill>
                <a:latin typeface="Monda Bold"/>
                <a:ea typeface="Monda Bold"/>
                <a:cs typeface="Monda Bold"/>
                <a:sym typeface="Monda Bold"/>
              </a:rPr>
              <a:t>GPS</a:t>
            </a:r>
            <a:r>
              <a:rPr lang="en-US" sz="2987" b="true">
                <a:solidFill>
                  <a:srgbClr val="002B58"/>
                </a:solidFill>
                <a:latin typeface="Monda Bold"/>
                <a:ea typeface="Monda Bold"/>
                <a:cs typeface="Monda Bold"/>
                <a:sym typeface="Monda Bold"/>
              </a:rPr>
              <a:t> INACCURACY IN TUNNELS OR INDOORS</a:t>
            </a:r>
          </a:p>
        </p:txBody>
      </p:sp>
      <p:sp>
        <p:nvSpPr>
          <p:cNvPr name="Freeform 11" id="11"/>
          <p:cNvSpPr/>
          <p:nvPr/>
        </p:nvSpPr>
        <p:spPr>
          <a:xfrm flipH="false" flipV="false" rot="0">
            <a:off x="3367119" y="4850045"/>
            <a:ext cx="587071" cy="650760"/>
          </a:xfrm>
          <a:custGeom>
            <a:avLst/>
            <a:gdLst/>
            <a:ahLst/>
            <a:cxnLst/>
            <a:rect r="r" b="b" t="t" l="l"/>
            <a:pathLst>
              <a:path h="650760" w="587071">
                <a:moveTo>
                  <a:pt x="0" y="0"/>
                </a:moveTo>
                <a:lnTo>
                  <a:pt x="587072" y="0"/>
                </a:lnTo>
                <a:lnTo>
                  <a:pt x="587072" y="650760"/>
                </a:lnTo>
                <a:lnTo>
                  <a:pt x="0" y="65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249623" y="4862351"/>
            <a:ext cx="13009677" cy="505148"/>
          </a:xfrm>
          <a:prstGeom prst="rect">
            <a:avLst/>
          </a:prstGeom>
        </p:spPr>
        <p:txBody>
          <a:bodyPr anchor="t" rtlCol="false" tIns="0" lIns="0" bIns="0" rIns="0">
            <a:spAutoFit/>
          </a:bodyPr>
          <a:lstStyle/>
          <a:p>
            <a:pPr algn="l">
              <a:lnSpc>
                <a:spcPts val="4182"/>
              </a:lnSpc>
            </a:pPr>
            <a:r>
              <a:rPr lang="en-US" sz="2987" b="true">
                <a:solidFill>
                  <a:srgbClr val="002B58"/>
                </a:solidFill>
                <a:latin typeface="Monda Bold"/>
                <a:ea typeface="Monda Bold"/>
                <a:cs typeface="Monda Bold"/>
                <a:sym typeface="Monda Bold"/>
              </a:rPr>
              <a:t>GS</a:t>
            </a:r>
            <a:r>
              <a:rPr lang="en-US" sz="2987" b="true">
                <a:solidFill>
                  <a:srgbClr val="002B58"/>
                </a:solidFill>
                <a:latin typeface="Monda Bold"/>
                <a:ea typeface="Monda Bold"/>
                <a:cs typeface="Monda Bold"/>
                <a:sym typeface="Monda Bold"/>
              </a:rPr>
              <a:t>M NETWORK DEPENDENCY AND AVAILABILITY OF INTERNET </a:t>
            </a:r>
          </a:p>
        </p:txBody>
      </p:sp>
      <p:sp>
        <p:nvSpPr>
          <p:cNvPr name="Freeform 13" id="13" descr="IMG20250627154647.jpg"/>
          <p:cNvSpPr/>
          <p:nvPr/>
        </p:nvSpPr>
        <p:spPr>
          <a:xfrm flipH="false" flipV="false" rot="-5400000">
            <a:off x="4191120" y="5177088"/>
            <a:ext cx="3949728" cy="5010658"/>
          </a:xfrm>
          <a:custGeom>
            <a:avLst/>
            <a:gdLst/>
            <a:ahLst/>
            <a:cxnLst/>
            <a:rect r="r" b="b" t="t" l="l"/>
            <a:pathLst>
              <a:path h="5010658" w="3949728">
                <a:moveTo>
                  <a:pt x="0" y="0"/>
                </a:moveTo>
                <a:lnTo>
                  <a:pt x="3949728" y="0"/>
                </a:lnTo>
                <a:lnTo>
                  <a:pt x="3949728" y="5010657"/>
                </a:lnTo>
                <a:lnTo>
                  <a:pt x="0" y="5010657"/>
                </a:lnTo>
                <a:lnTo>
                  <a:pt x="0" y="0"/>
                </a:lnTo>
                <a:close/>
              </a:path>
            </a:pathLst>
          </a:custGeom>
          <a:blipFill>
            <a:blip r:embed="rId9"/>
            <a:stretch>
              <a:fillRect l="-1618" t="-6802"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10479" y="1428886"/>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FUTURE ENHANCEMENT</a:t>
            </a:r>
          </a:p>
        </p:txBody>
      </p:sp>
      <p:sp>
        <p:nvSpPr>
          <p:cNvPr name="Freeform 8" id="8"/>
          <p:cNvSpPr/>
          <p:nvPr/>
        </p:nvSpPr>
        <p:spPr>
          <a:xfrm flipH="false" flipV="false" rot="0">
            <a:off x="3467601" y="346761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922503" y="3512445"/>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IOT-based cloud alert system</a:t>
            </a:r>
          </a:p>
        </p:txBody>
      </p:sp>
      <p:sp>
        <p:nvSpPr>
          <p:cNvPr name="Freeform 10" id="10"/>
          <p:cNvSpPr/>
          <p:nvPr/>
        </p:nvSpPr>
        <p:spPr>
          <a:xfrm flipH="false" flipV="false" rot="0">
            <a:off x="3467601" y="4987276"/>
            <a:ext cx="980313" cy="801406"/>
          </a:xfrm>
          <a:custGeom>
            <a:avLst/>
            <a:gdLst/>
            <a:ahLst/>
            <a:cxnLst/>
            <a:rect r="r" b="b" t="t" l="l"/>
            <a:pathLst>
              <a:path h="801406" w="980313">
                <a:moveTo>
                  <a:pt x="0" y="0"/>
                </a:moveTo>
                <a:lnTo>
                  <a:pt x="980313" y="0"/>
                </a:lnTo>
                <a:lnTo>
                  <a:pt x="980313" y="801405"/>
                </a:lnTo>
                <a:lnTo>
                  <a:pt x="0" y="8014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922503" y="4973016"/>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Emergency call instead of SMS</a:t>
            </a:r>
          </a:p>
        </p:txBody>
      </p:sp>
      <p:sp>
        <p:nvSpPr>
          <p:cNvPr name="Freeform 12" id="12"/>
          <p:cNvSpPr/>
          <p:nvPr/>
        </p:nvSpPr>
        <p:spPr>
          <a:xfrm flipH="false" flipV="false" rot="0">
            <a:off x="3467601" y="639949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922503" y="6469436"/>
            <a:ext cx="10032869" cy="645069"/>
          </a:xfrm>
          <a:prstGeom prst="rect">
            <a:avLst/>
          </a:prstGeom>
        </p:spPr>
        <p:txBody>
          <a:bodyPr anchor="t" rtlCol="false" tIns="0" lIns="0" bIns="0" rIns="0">
            <a:spAutoFit/>
          </a:bodyPr>
          <a:lstStyle/>
          <a:p>
            <a:pPr algn="l">
              <a:lnSpc>
                <a:spcPts val="5395"/>
              </a:lnSpc>
            </a:pPr>
            <a:r>
              <a:rPr lang="en-US" sz="3853" spc="123">
                <a:solidFill>
                  <a:srgbClr val="002B58"/>
                </a:solidFill>
                <a:latin typeface="Monda"/>
                <a:ea typeface="Monda"/>
                <a:cs typeface="Monda"/>
                <a:sym typeface="Monda"/>
              </a:rPr>
              <a:t>Voice feedback or SOS button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Freeform 8" id="8"/>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888012" y="1916971"/>
            <a:ext cx="10032869" cy="645069"/>
          </a:xfrm>
          <a:prstGeom prst="rect">
            <a:avLst/>
          </a:prstGeom>
        </p:spPr>
        <p:txBody>
          <a:bodyPr anchor="t" rtlCol="false" tIns="0" lIns="0" bIns="0" rIns="0">
            <a:spAutoFit/>
          </a:bodyPr>
          <a:lstStyle/>
          <a:p>
            <a:pPr algn="l">
              <a:lnSpc>
                <a:spcPts val="5395"/>
              </a:lnSpc>
            </a:pPr>
            <a:r>
              <a:rPr lang="en-US" sz="3853" spc="123" b="true">
                <a:solidFill>
                  <a:srgbClr val="002B58"/>
                </a:solidFill>
                <a:latin typeface="Monda Bold"/>
                <a:ea typeface="Monda Bold"/>
                <a:cs typeface="Monda Bold"/>
                <a:sym typeface="Monda Bold"/>
              </a:rPr>
              <a:t>Arduino IDE Integration</a:t>
            </a:r>
          </a:p>
        </p:txBody>
      </p:sp>
      <p:sp>
        <p:nvSpPr>
          <p:cNvPr name="TextBox 10" id="10"/>
          <p:cNvSpPr txBox="true"/>
          <p:nvPr/>
        </p:nvSpPr>
        <p:spPr>
          <a:xfrm rot="0">
            <a:off x="2550266" y="2949771"/>
            <a:ext cx="14184377" cy="4696836"/>
          </a:xfrm>
          <a:prstGeom prst="rect">
            <a:avLst/>
          </a:prstGeom>
        </p:spPr>
        <p:txBody>
          <a:bodyPr anchor="t" rtlCol="false" tIns="0" lIns="0" bIns="0" rIns="0">
            <a:spAutoFit/>
          </a:bodyPr>
          <a:lstStyle/>
          <a:p>
            <a:pPr algn="l">
              <a:lnSpc>
                <a:spcPts val="4669"/>
              </a:lnSpc>
              <a:spcBef>
                <a:spcPct val="0"/>
              </a:spcBef>
            </a:pPr>
            <a:r>
              <a:rPr lang="en-US" sz="3335">
                <a:solidFill>
                  <a:srgbClr val="002B58"/>
                </a:solidFill>
                <a:latin typeface="Monda"/>
                <a:ea typeface="Monda"/>
                <a:cs typeface="Monda"/>
                <a:sym typeface="Monda"/>
              </a:rPr>
              <a:t>The Arduino IDE (Integrated Development Environment) is a software platform used to write, compile, and upload code to Arduino boards. It supports C/C++ programming and provides a simple interface with features like syntax highlighting, code verification, and serial monitor for debugging. The IDE comes with built-in libraries and examples, making it beginner-friendly for creating electronic projects and controlling hardware components. It runs on Windows, macOS, and Linux.</a:t>
            </a:r>
          </a:p>
        </p:txBody>
      </p:sp>
      <p:sp>
        <p:nvSpPr>
          <p:cNvPr name="Freeform 11" id="11"/>
          <p:cNvSpPr/>
          <p:nvPr/>
        </p:nvSpPr>
        <p:spPr>
          <a:xfrm flipH="false" flipV="false" rot="0">
            <a:off x="11620799" y="1798257"/>
            <a:ext cx="1375612" cy="949172"/>
          </a:xfrm>
          <a:custGeom>
            <a:avLst/>
            <a:gdLst/>
            <a:ahLst/>
            <a:cxnLst/>
            <a:rect r="r" b="b" t="t" l="l"/>
            <a:pathLst>
              <a:path h="949172" w="1375612">
                <a:moveTo>
                  <a:pt x="0" y="0"/>
                </a:moveTo>
                <a:lnTo>
                  <a:pt x="1375612" y="0"/>
                </a:lnTo>
                <a:lnTo>
                  <a:pt x="1375612" y="949172"/>
                </a:lnTo>
                <a:lnTo>
                  <a:pt x="0" y="949172"/>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307884" y="1885722"/>
            <a:ext cx="10340052" cy="7560776"/>
          </a:xfrm>
          <a:prstGeom prst="rect">
            <a:avLst/>
          </a:prstGeom>
        </p:spPr>
        <p:txBody>
          <a:bodyPr anchor="t" rtlCol="false" tIns="0" lIns="0" bIns="0" rIns="0">
            <a:spAutoFit/>
          </a:bodyPr>
          <a:lstStyle/>
          <a:p>
            <a:pPr algn="ctr">
              <a:lnSpc>
                <a:spcPts val="4025"/>
              </a:lnSpc>
            </a:pPr>
            <a:r>
              <a:rPr lang="en-US" sz="2875" spc="172">
                <a:solidFill>
                  <a:srgbClr val="002B58"/>
                </a:solidFill>
                <a:latin typeface="Monda"/>
                <a:ea typeface="Monda"/>
                <a:cs typeface="Monda"/>
                <a:sym typeface="Monda"/>
              </a:rPr>
              <a:t>Road accidents are a leading cause of injuries and fatalities globally, often resulting in critical delays due to manual reporting methods. Quick emergency response is essential to save lives, but reaching accident sites promptly remains a challenge.</a:t>
            </a:r>
          </a:p>
          <a:p>
            <a:pPr algn="ctr">
              <a:lnSpc>
                <a:spcPts val="4025"/>
              </a:lnSpc>
            </a:pPr>
          </a:p>
          <a:p>
            <a:pPr algn="ctr">
              <a:lnSpc>
                <a:spcPts val="4025"/>
              </a:lnSpc>
            </a:pPr>
            <a:r>
              <a:rPr lang="en-US" sz="2875" spc="172">
                <a:solidFill>
                  <a:srgbClr val="002B58"/>
                </a:solidFill>
                <a:latin typeface="Monda"/>
                <a:ea typeface="Monda"/>
                <a:cs typeface="Monda"/>
                <a:sym typeface="Monda"/>
              </a:rPr>
              <a:t> This project focuses on developing an automated accident detection system using ESP combined with GSM and GPS technologies. The system detects sudden impacts through sensors, captures the exact location using GPS, and instantly sends alert messages via GSM to emergency contacts, thereby significantly reducing response time and enhancing road safety.</a:t>
            </a:r>
          </a:p>
          <a:p>
            <a:pPr algn="ctr">
              <a:lnSpc>
                <a:spcPts val="4025"/>
              </a:lnSpc>
            </a:pPr>
          </a:p>
        </p:txBody>
      </p:sp>
      <p:sp>
        <p:nvSpPr>
          <p:cNvPr name="TextBox 8" id="8"/>
          <p:cNvSpPr txBox="true"/>
          <p:nvPr/>
        </p:nvSpPr>
        <p:spPr>
          <a:xfrm rot="0">
            <a:off x="4307884" y="571641"/>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Freeform 8" id="8"/>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888012" y="1916971"/>
            <a:ext cx="10032869" cy="645069"/>
          </a:xfrm>
          <a:prstGeom prst="rect">
            <a:avLst/>
          </a:prstGeom>
        </p:spPr>
        <p:txBody>
          <a:bodyPr anchor="t" rtlCol="false" tIns="0" lIns="0" bIns="0" rIns="0">
            <a:spAutoFit/>
          </a:bodyPr>
          <a:lstStyle/>
          <a:p>
            <a:pPr algn="l">
              <a:lnSpc>
                <a:spcPts val="5395"/>
              </a:lnSpc>
            </a:pPr>
            <a:r>
              <a:rPr lang="en-US" sz="3853" spc="123" b="true">
                <a:solidFill>
                  <a:srgbClr val="002B58"/>
                </a:solidFill>
                <a:latin typeface="Monda Bold"/>
                <a:ea typeface="Monda Bold"/>
                <a:cs typeface="Monda Bold"/>
                <a:sym typeface="Monda Bold"/>
              </a:rPr>
              <a:t>HEADER FILES AND LIBRARY</a:t>
            </a:r>
          </a:p>
        </p:txBody>
      </p:sp>
      <p:sp>
        <p:nvSpPr>
          <p:cNvPr name="TextBox 10" id="10"/>
          <p:cNvSpPr txBox="true"/>
          <p:nvPr/>
        </p:nvSpPr>
        <p:spPr>
          <a:xfrm rot="0">
            <a:off x="4630184" y="2504890"/>
            <a:ext cx="12629116" cy="4696836"/>
          </a:xfrm>
          <a:prstGeom prst="rect">
            <a:avLst/>
          </a:prstGeom>
        </p:spPr>
        <p:txBody>
          <a:bodyPr anchor="t" rtlCol="false" tIns="0" lIns="0" bIns="0" rIns="0">
            <a:spAutoFit/>
          </a:bodyPr>
          <a:lstStyle/>
          <a:p>
            <a:pPr algn="l" marL="720071" indent="-360035" lvl="1">
              <a:lnSpc>
                <a:spcPts val="4669"/>
              </a:lnSpc>
              <a:buFont typeface="Arial"/>
              <a:buChar char="•"/>
            </a:pPr>
            <a:r>
              <a:rPr lang="en-US" sz="3335">
                <a:solidFill>
                  <a:srgbClr val="002B58"/>
                </a:solidFill>
                <a:latin typeface="Monda"/>
                <a:ea typeface="Monda"/>
                <a:cs typeface="Monda"/>
                <a:sym typeface="Monda"/>
              </a:rPr>
              <a:t>Header files (.h files) or libraries are collections of pre-written </a:t>
            </a:r>
            <a:r>
              <a:rPr lang="en-US" sz="3335">
                <a:solidFill>
                  <a:srgbClr val="002B58"/>
                </a:solidFill>
                <a:latin typeface="Monda"/>
                <a:ea typeface="Monda"/>
                <a:cs typeface="Monda"/>
                <a:sym typeface="Monda"/>
              </a:rPr>
              <a:t>code that add extra functionality to your program.</a:t>
            </a:r>
          </a:p>
          <a:p>
            <a:pPr algn="l">
              <a:lnSpc>
                <a:spcPts val="4669"/>
              </a:lnSpc>
            </a:pPr>
          </a:p>
          <a:p>
            <a:pPr algn="l" marL="720071" indent="-360035" lvl="1">
              <a:lnSpc>
                <a:spcPts val="4669"/>
              </a:lnSpc>
              <a:buFont typeface="Arial"/>
              <a:buChar char="•"/>
            </a:pPr>
            <a:r>
              <a:rPr lang="en-US" sz="3335">
                <a:solidFill>
                  <a:srgbClr val="002B58"/>
                </a:solidFill>
                <a:latin typeface="Monda"/>
                <a:ea typeface="Monda"/>
                <a:cs typeface="Monda"/>
                <a:sym typeface="Monda"/>
              </a:rPr>
              <a:t>They contain functions, classes, and definitions to do specific tasks (like handling WiFi, GPS, email, etc.).</a:t>
            </a:r>
          </a:p>
          <a:p>
            <a:pPr algn="l">
              <a:lnSpc>
                <a:spcPts val="4669"/>
              </a:lnSpc>
            </a:pPr>
          </a:p>
          <a:p>
            <a:pPr algn="l" marL="720071" indent="-360035" lvl="1">
              <a:lnSpc>
                <a:spcPts val="4669"/>
              </a:lnSpc>
              <a:buFont typeface="Arial"/>
              <a:buChar char="•"/>
            </a:pPr>
            <a:r>
              <a:rPr lang="en-US" sz="3335">
                <a:solidFill>
                  <a:srgbClr val="002B58"/>
                </a:solidFill>
                <a:latin typeface="Monda"/>
                <a:ea typeface="Monda"/>
                <a:cs typeface="Monda"/>
                <a:sym typeface="Monda"/>
              </a:rPr>
              <a:t>You include them at the top of your code with ‘#’ symbol like (#include).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ESP8266wifi.h</a:t>
            </a:r>
          </a:p>
        </p:txBody>
      </p:sp>
      <p:sp>
        <p:nvSpPr>
          <p:cNvPr name="TextBox 10" id="10"/>
          <p:cNvSpPr txBox="true"/>
          <p:nvPr/>
        </p:nvSpPr>
        <p:spPr>
          <a:xfrm rot="0">
            <a:off x="3786564" y="2205471"/>
            <a:ext cx="12629116" cy="5997951"/>
          </a:xfrm>
          <a:prstGeom prst="rect">
            <a:avLst/>
          </a:prstGeom>
        </p:spPr>
        <p:txBody>
          <a:bodyPr anchor="t" rtlCol="false" tIns="0" lIns="0" bIns="0" rIns="0">
            <a:spAutoFit/>
          </a:bodyPr>
          <a:lstStyle/>
          <a:p>
            <a:pPr algn="l">
              <a:lnSpc>
                <a:spcPts val="5929"/>
              </a:lnSpc>
            </a:pPr>
          </a:p>
          <a:p>
            <a:pPr algn="l" marL="914376" indent="-457188" lvl="1">
              <a:lnSpc>
                <a:spcPts val="5929"/>
              </a:lnSpc>
              <a:buFont typeface="Arial"/>
              <a:buChar char="•"/>
            </a:pPr>
            <a:r>
              <a:rPr lang="en-US" sz="4235">
                <a:solidFill>
                  <a:srgbClr val="002B58"/>
                </a:solidFill>
                <a:latin typeface="Monda"/>
                <a:ea typeface="Monda"/>
                <a:cs typeface="Monda"/>
                <a:sym typeface="Monda"/>
              </a:rPr>
              <a:t>This is a library specially made f</a:t>
            </a:r>
            <a:r>
              <a:rPr lang="en-US" sz="4235">
                <a:solidFill>
                  <a:srgbClr val="002B58"/>
                </a:solidFill>
                <a:latin typeface="Monda"/>
                <a:ea typeface="Monda"/>
                <a:cs typeface="Monda"/>
                <a:sym typeface="Monda"/>
              </a:rPr>
              <a:t>or the ESP8266 WiFi module.</a:t>
            </a:r>
          </a:p>
          <a:p>
            <a:pPr algn="l">
              <a:lnSpc>
                <a:spcPts val="5929"/>
              </a:lnSpc>
            </a:pPr>
          </a:p>
          <a:p>
            <a:pPr algn="l" marL="914376" indent="-457188" lvl="1">
              <a:lnSpc>
                <a:spcPts val="5929"/>
              </a:lnSpc>
              <a:buFont typeface="Arial"/>
              <a:buChar char="•"/>
            </a:pPr>
            <a:r>
              <a:rPr lang="en-US" sz="4235">
                <a:solidFill>
                  <a:srgbClr val="002B58"/>
                </a:solidFill>
                <a:latin typeface="Monda"/>
                <a:ea typeface="Monda"/>
                <a:cs typeface="Monda"/>
                <a:sym typeface="Monda"/>
              </a:rPr>
              <a:t>It gives your micro</a:t>
            </a:r>
            <a:r>
              <a:rPr lang="en-US" sz="4235">
                <a:solidFill>
                  <a:srgbClr val="002B58"/>
                </a:solidFill>
                <a:latin typeface="Monda"/>
                <a:ea typeface="Monda"/>
                <a:cs typeface="Monda"/>
                <a:sym typeface="Monda"/>
              </a:rPr>
              <a:t>controller the ability to connect to WiFi networks, manage connections, and communicate over the Internet.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922503" y="386021"/>
            <a:ext cx="11780257"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CODE INSTALLATION</a:t>
            </a:r>
          </a:p>
        </p:txBody>
      </p:sp>
      <p:sp>
        <p:nvSpPr>
          <p:cNvPr name="TextBox 8" id="8"/>
          <p:cNvSpPr txBox="true"/>
          <p:nvPr/>
        </p:nvSpPr>
        <p:spPr>
          <a:xfrm rot="0">
            <a:off x="3070431" y="3458936"/>
            <a:ext cx="4944291" cy="984794"/>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WiFi.begin(ssid, password);</a:t>
            </a:r>
          </a:p>
        </p:txBody>
      </p:sp>
      <p:sp>
        <p:nvSpPr>
          <p:cNvPr name="Freeform 9" id="9"/>
          <p:cNvSpPr/>
          <p:nvPr/>
        </p:nvSpPr>
        <p:spPr>
          <a:xfrm flipH="false" flipV="false" rot="0">
            <a:off x="213820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070431" y="2461772"/>
            <a:ext cx="3770696"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FUNCTION</a:t>
            </a:r>
          </a:p>
        </p:txBody>
      </p:sp>
      <p:sp>
        <p:nvSpPr>
          <p:cNvPr name="TextBox 11" id="11"/>
          <p:cNvSpPr txBox="true"/>
          <p:nvPr/>
        </p:nvSpPr>
        <p:spPr>
          <a:xfrm rot="0">
            <a:off x="9144000" y="345893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Connects the ESP8266 to a WiFi network using the given SSID and password.</a:t>
            </a:r>
          </a:p>
        </p:txBody>
      </p:sp>
      <p:sp>
        <p:nvSpPr>
          <p:cNvPr name="Freeform 12" id="12"/>
          <p:cNvSpPr/>
          <p:nvPr/>
        </p:nvSpPr>
        <p:spPr>
          <a:xfrm flipH="false" flipV="false" rot="0">
            <a:off x="855692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278032" y="2461772"/>
            <a:ext cx="6692114"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PURPOSE</a:t>
            </a:r>
          </a:p>
        </p:txBody>
      </p:sp>
      <p:sp>
        <p:nvSpPr>
          <p:cNvPr name="TextBox 14" id="14"/>
          <p:cNvSpPr txBox="true"/>
          <p:nvPr/>
        </p:nvSpPr>
        <p:spPr>
          <a:xfrm rot="0">
            <a:off x="9144000" y="4569331"/>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the current connection status (e.g., connected,disconnected).</a:t>
            </a:r>
          </a:p>
        </p:txBody>
      </p:sp>
      <p:sp>
        <p:nvSpPr>
          <p:cNvPr name="TextBox 15" id="15"/>
          <p:cNvSpPr txBox="true"/>
          <p:nvPr/>
        </p:nvSpPr>
        <p:spPr>
          <a:xfrm rot="0">
            <a:off x="3070431" y="4559723"/>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WiFi.status();</a:t>
            </a:r>
          </a:p>
        </p:txBody>
      </p:sp>
      <p:sp>
        <p:nvSpPr>
          <p:cNvPr name="TextBox 16" id="16"/>
          <p:cNvSpPr txBox="true"/>
          <p:nvPr/>
        </p:nvSpPr>
        <p:spPr>
          <a:xfrm rot="0">
            <a:off x="3070431" y="5715966"/>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WiFi.localIP();</a:t>
            </a:r>
          </a:p>
        </p:txBody>
      </p:sp>
      <p:sp>
        <p:nvSpPr>
          <p:cNvPr name="TextBox 17" id="17"/>
          <p:cNvSpPr txBox="true"/>
          <p:nvPr/>
        </p:nvSpPr>
        <p:spPr>
          <a:xfrm rot="0">
            <a:off x="9144000" y="571596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the local IP address assigned to the ESP8266 by the router.</a:t>
            </a:r>
          </a:p>
        </p:txBody>
      </p:sp>
      <p:sp>
        <p:nvSpPr>
          <p:cNvPr name="TextBox 18" id="18"/>
          <p:cNvSpPr txBox="true"/>
          <p:nvPr/>
        </p:nvSpPr>
        <p:spPr>
          <a:xfrm rot="0">
            <a:off x="3070431" y="6815060"/>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WiFi.disconnect();</a:t>
            </a:r>
          </a:p>
        </p:txBody>
      </p:sp>
      <p:sp>
        <p:nvSpPr>
          <p:cNvPr name="TextBox 19" id="19"/>
          <p:cNvSpPr txBox="true"/>
          <p:nvPr/>
        </p:nvSpPr>
        <p:spPr>
          <a:xfrm rot="0">
            <a:off x="9144000" y="6815060"/>
            <a:ext cx="7424729"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Disconnects the ESP8266 from the WiFi network.</a:t>
            </a:r>
          </a:p>
        </p:txBody>
      </p:sp>
      <p:sp>
        <p:nvSpPr>
          <p:cNvPr name="TextBox 20" id="20"/>
          <p:cNvSpPr txBox="true"/>
          <p:nvPr/>
        </p:nvSpPr>
        <p:spPr>
          <a:xfrm rot="0">
            <a:off x="3070431" y="776175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WiFi.SSID();</a:t>
            </a:r>
          </a:p>
        </p:txBody>
      </p:sp>
      <p:sp>
        <p:nvSpPr>
          <p:cNvPr name="TextBox 21" id="21"/>
          <p:cNvSpPr txBox="true"/>
          <p:nvPr/>
        </p:nvSpPr>
        <p:spPr>
          <a:xfrm rot="0">
            <a:off x="9144000" y="7725513"/>
            <a:ext cx="7424729"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the SSID of the currently connected network.</a:t>
            </a:r>
          </a:p>
        </p:txBody>
      </p:sp>
      <p:sp>
        <p:nvSpPr>
          <p:cNvPr name="TextBox 22" id="22"/>
          <p:cNvSpPr txBox="true"/>
          <p:nvPr/>
        </p:nvSpPr>
        <p:spPr>
          <a:xfrm rot="0">
            <a:off x="3070431" y="8662681"/>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WiFi.macAddress();</a:t>
            </a:r>
          </a:p>
        </p:txBody>
      </p:sp>
      <p:sp>
        <p:nvSpPr>
          <p:cNvPr name="TextBox 23" id="23"/>
          <p:cNvSpPr txBox="true"/>
          <p:nvPr/>
        </p:nvSpPr>
        <p:spPr>
          <a:xfrm rot="0">
            <a:off x="9144000" y="8662681"/>
            <a:ext cx="5429131"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the unique MAC address of the ESP8266.</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ESP_Mail_Client.h</a:t>
            </a:r>
          </a:p>
        </p:txBody>
      </p:sp>
      <p:sp>
        <p:nvSpPr>
          <p:cNvPr name="TextBox 10" id="10"/>
          <p:cNvSpPr txBox="true"/>
          <p:nvPr/>
        </p:nvSpPr>
        <p:spPr>
          <a:xfrm rot="0">
            <a:off x="3786564" y="2205471"/>
            <a:ext cx="12629116" cy="5848091"/>
          </a:xfrm>
          <a:prstGeom prst="rect">
            <a:avLst/>
          </a:prstGeom>
        </p:spPr>
        <p:txBody>
          <a:bodyPr anchor="t" rtlCol="false" tIns="0" lIns="0" bIns="0" rIns="0">
            <a:spAutoFit/>
          </a:bodyPr>
          <a:lstStyle/>
          <a:p>
            <a:pPr algn="l">
              <a:lnSpc>
                <a:spcPts val="5929"/>
              </a:lnSpc>
            </a:pPr>
          </a:p>
          <a:p>
            <a:pPr algn="l" marL="914376" indent="-457188" lvl="1">
              <a:lnSpc>
                <a:spcPts val="5929"/>
              </a:lnSpc>
              <a:buFont typeface="Arial"/>
              <a:buChar char="•"/>
            </a:pPr>
            <a:r>
              <a:rPr lang="en-US" sz="4235">
                <a:solidFill>
                  <a:srgbClr val="002B58"/>
                </a:solidFill>
                <a:latin typeface="Monda"/>
                <a:ea typeface="Monda"/>
                <a:cs typeface="Monda"/>
                <a:sym typeface="Monda"/>
              </a:rPr>
              <a:t>This library all</a:t>
            </a:r>
            <a:r>
              <a:rPr lang="en-US" sz="4235">
                <a:solidFill>
                  <a:srgbClr val="002B58"/>
                </a:solidFill>
                <a:latin typeface="Monda"/>
                <a:ea typeface="Monda"/>
                <a:cs typeface="Monda"/>
                <a:sym typeface="Monda"/>
              </a:rPr>
              <a:t>ows the ESP8266 (and ESP32) to send and receive emails over the Internet using the SMTP and IMAP protocols.</a:t>
            </a:r>
          </a:p>
          <a:p>
            <a:pPr algn="l" marL="871197" indent="-435598" lvl="1">
              <a:lnSpc>
                <a:spcPts val="5649"/>
              </a:lnSpc>
              <a:buFont typeface="Arial"/>
              <a:buChar char="•"/>
            </a:pPr>
            <a:r>
              <a:rPr lang="en-US" sz="4035">
                <a:solidFill>
                  <a:srgbClr val="002B58"/>
                </a:solidFill>
                <a:latin typeface="Monda"/>
                <a:ea typeface="Monda"/>
                <a:cs typeface="Monda"/>
                <a:sym typeface="Monda"/>
              </a:rPr>
              <a:t>It handles a</a:t>
            </a:r>
            <a:r>
              <a:rPr lang="en-US" sz="4035">
                <a:solidFill>
                  <a:srgbClr val="002B58"/>
                </a:solidFill>
                <a:latin typeface="Monda"/>
                <a:ea typeface="Monda"/>
                <a:cs typeface="Monda"/>
                <a:sym typeface="Monda"/>
              </a:rPr>
              <a:t>ll the complex parts of email communication (authentication,encryption, server connection), making it easy to add email alerts to IoT projects.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922503" y="386021"/>
            <a:ext cx="11780257"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CODE INSTALLATION</a:t>
            </a:r>
          </a:p>
        </p:txBody>
      </p:sp>
      <p:sp>
        <p:nvSpPr>
          <p:cNvPr name="TextBox 8" id="8"/>
          <p:cNvSpPr txBox="true"/>
          <p:nvPr/>
        </p:nvSpPr>
        <p:spPr>
          <a:xfrm rot="0">
            <a:off x="3070431" y="3458936"/>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ESP_Mail_Session</a:t>
            </a:r>
          </a:p>
        </p:txBody>
      </p:sp>
      <p:sp>
        <p:nvSpPr>
          <p:cNvPr name="Freeform 9" id="9"/>
          <p:cNvSpPr/>
          <p:nvPr/>
        </p:nvSpPr>
        <p:spPr>
          <a:xfrm flipH="false" flipV="false" rot="0">
            <a:off x="213820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070431" y="2461772"/>
            <a:ext cx="3770696"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FUNCTION</a:t>
            </a:r>
          </a:p>
        </p:txBody>
      </p:sp>
      <p:sp>
        <p:nvSpPr>
          <p:cNvPr name="TextBox 11" id="11"/>
          <p:cNvSpPr txBox="true"/>
          <p:nvPr/>
        </p:nvSpPr>
        <p:spPr>
          <a:xfrm rot="0">
            <a:off x="9144000" y="345893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Creates a session object to configure the email server (host,port, login info).</a:t>
            </a:r>
          </a:p>
        </p:txBody>
      </p:sp>
      <p:sp>
        <p:nvSpPr>
          <p:cNvPr name="Freeform 12" id="12"/>
          <p:cNvSpPr/>
          <p:nvPr/>
        </p:nvSpPr>
        <p:spPr>
          <a:xfrm flipH="false" flipV="false" rot="0">
            <a:off x="855692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278032" y="2461772"/>
            <a:ext cx="6692114"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PURPOSE</a:t>
            </a:r>
          </a:p>
        </p:txBody>
      </p:sp>
      <p:sp>
        <p:nvSpPr>
          <p:cNvPr name="TextBox 14" id="14"/>
          <p:cNvSpPr txBox="true"/>
          <p:nvPr/>
        </p:nvSpPr>
        <p:spPr>
          <a:xfrm rot="0">
            <a:off x="9144000" y="4569331"/>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Creates an email message object (subject, sender, recipient,body, attachments).</a:t>
            </a:r>
          </a:p>
        </p:txBody>
      </p:sp>
      <p:sp>
        <p:nvSpPr>
          <p:cNvPr name="TextBox 15" id="15"/>
          <p:cNvSpPr txBox="true"/>
          <p:nvPr/>
        </p:nvSpPr>
        <p:spPr>
          <a:xfrm rot="0">
            <a:off x="3070431" y="4559723"/>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SMTP_Message</a:t>
            </a:r>
          </a:p>
        </p:txBody>
      </p:sp>
      <p:sp>
        <p:nvSpPr>
          <p:cNvPr name="TextBox 16" id="16"/>
          <p:cNvSpPr txBox="true"/>
          <p:nvPr/>
        </p:nvSpPr>
        <p:spPr>
          <a:xfrm rot="0">
            <a:off x="3070431" y="5715966"/>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smtp.connect()</a:t>
            </a:r>
          </a:p>
        </p:txBody>
      </p:sp>
      <p:sp>
        <p:nvSpPr>
          <p:cNvPr name="TextBox 17" id="17"/>
          <p:cNvSpPr txBox="true"/>
          <p:nvPr/>
        </p:nvSpPr>
        <p:spPr>
          <a:xfrm rot="0">
            <a:off x="9144000" y="571596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Connects to the SMTP server using the session info.</a:t>
            </a:r>
          </a:p>
        </p:txBody>
      </p:sp>
      <p:sp>
        <p:nvSpPr>
          <p:cNvPr name="TextBox 18" id="18"/>
          <p:cNvSpPr txBox="true"/>
          <p:nvPr/>
        </p:nvSpPr>
        <p:spPr>
          <a:xfrm rot="0">
            <a:off x="3070431" y="6815060"/>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MailClient.sendMail()</a:t>
            </a:r>
          </a:p>
        </p:txBody>
      </p:sp>
      <p:sp>
        <p:nvSpPr>
          <p:cNvPr name="TextBox 19" id="19"/>
          <p:cNvSpPr txBox="true"/>
          <p:nvPr/>
        </p:nvSpPr>
        <p:spPr>
          <a:xfrm rot="0">
            <a:off x="9144000" y="6815060"/>
            <a:ext cx="7424729"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Sends the email message to the server.</a:t>
            </a:r>
          </a:p>
        </p:txBody>
      </p:sp>
      <p:sp>
        <p:nvSpPr>
          <p:cNvPr name="TextBox 20" id="20"/>
          <p:cNvSpPr txBox="true"/>
          <p:nvPr/>
        </p:nvSpPr>
        <p:spPr>
          <a:xfrm rot="0">
            <a:off x="3070431" y="776175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smtp.isAuthenticated()</a:t>
            </a:r>
          </a:p>
        </p:txBody>
      </p:sp>
      <p:sp>
        <p:nvSpPr>
          <p:cNvPr name="TextBox 21" id="21"/>
          <p:cNvSpPr txBox="true"/>
          <p:nvPr/>
        </p:nvSpPr>
        <p:spPr>
          <a:xfrm rot="0">
            <a:off x="9144000" y="7725513"/>
            <a:ext cx="7424729"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Checks if login to the mail server was successful.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TinyGPS++.h</a:t>
            </a:r>
          </a:p>
        </p:txBody>
      </p:sp>
      <p:sp>
        <p:nvSpPr>
          <p:cNvPr name="TextBox 10" id="10"/>
          <p:cNvSpPr txBox="true"/>
          <p:nvPr/>
        </p:nvSpPr>
        <p:spPr>
          <a:xfrm rot="0">
            <a:off x="3786564" y="2205471"/>
            <a:ext cx="12629116" cy="6203691"/>
          </a:xfrm>
          <a:prstGeom prst="rect">
            <a:avLst/>
          </a:prstGeom>
        </p:spPr>
        <p:txBody>
          <a:bodyPr anchor="t" rtlCol="false" tIns="0" lIns="0" bIns="0" rIns="0">
            <a:spAutoFit/>
          </a:bodyPr>
          <a:lstStyle/>
          <a:p>
            <a:pPr algn="l">
              <a:lnSpc>
                <a:spcPts val="5929"/>
              </a:lnSpc>
            </a:pPr>
          </a:p>
          <a:p>
            <a:pPr algn="l">
              <a:lnSpc>
                <a:spcPts val="5089"/>
              </a:lnSpc>
            </a:pPr>
            <a:r>
              <a:rPr lang="en-US" sz="3635">
                <a:solidFill>
                  <a:srgbClr val="002B58"/>
                </a:solidFill>
                <a:latin typeface="Monda"/>
                <a:ea typeface="Monda"/>
                <a:cs typeface="Monda"/>
                <a:sym typeface="Monda"/>
              </a:rPr>
              <a:t>TinyGPS++ is a lightweight and powerful C++ library used </a:t>
            </a:r>
            <a:r>
              <a:rPr lang="en-US" sz="3635">
                <a:solidFill>
                  <a:srgbClr val="002B58"/>
                </a:solidFill>
                <a:latin typeface="Monda"/>
                <a:ea typeface="Monda"/>
                <a:cs typeface="Monda"/>
                <a:sym typeface="Monda"/>
              </a:rPr>
              <a:t>with Arduino and ESP boards to parse and process GPS data from GPS modules.</a:t>
            </a:r>
          </a:p>
          <a:p>
            <a:pPr algn="l">
              <a:lnSpc>
                <a:spcPts val="5649"/>
              </a:lnSpc>
            </a:pPr>
          </a:p>
          <a:p>
            <a:pPr algn="l">
              <a:lnSpc>
                <a:spcPts val="5509"/>
              </a:lnSpc>
            </a:pPr>
            <a:r>
              <a:rPr lang="en-US" sz="3935" b="true">
                <a:solidFill>
                  <a:srgbClr val="002B58"/>
                </a:solidFill>
                <a:latin typeface="Monda Bold"/>
                <a:ea typeface="Monda Bold"/>
                <a:cs typeface="Monda Bold"/>
                <a:sym typeface="Monda Bold"/>
              </a:rPr>
              <a:t>It extracts meaningful information like:</a:t>
            </a:r>
          </a:p>
          <a:p>
            <a:pPr algn="l" marL="655302" indent="-327651" lvl="1">
              <a:lnSpc>
                <a:spcPts val="4249"/>
              </a:lnSpc>
              <a:buFont typeface="Arial"/>
              <a:buChar char="•"/>
            </a:pPr>
            <a:r>
              <a:rPr lang="en-US" sz="3035">
                <a:solidFill>
                  <a:srgbClr val="002B58"/>
                </a:solidFill>
                <a:latin typeface="Monda"/>
                <a:ea typeface="Monda"/>
                <a:cs typeface="Monda"/>
                <a:sym typeface="Monda"/>
              </a:rPr>
              <a:t>Latitude &amp; longitude</a:t>
            </a:r>
          </a:p>
          <a:p>
            <a:pPr algn="l" marL="655302" indent="-327651" lvl="1">
              <a:lnSpc>
                <a:spcPts val="4249"/>
              </a:lnSpc>
              <a:buFont typeface="Arial"/>
              <a:buChar char="•"/>
            </a:pPr>
            <a:r>
              <a:rPr lang="en-US" sz="3035">
                <a:solidFill>
                  <a:srgbClr val="002B58"/>
                </a:solidFill>
                <a:latin typeface="Monda"/>
                <a:ea typeface="Monda"/>
                <a:cs typeface="Monda"/>
                <a:sym typeface="Monda"/>
              </a:rPr>
              <a:t>Speed</a:t>
            </a:r>
          </a:p>
          <a:p>
            <a:pPr algn="l" marL="655302" indent="-327651" lvl="1">
              <a:lnSpc>
                <a:spcPts val="4249"/>
              </a:lnSpc>
              <a:buFont typeface="Arial"/>
              <a:buChar char="•"/>
            </a:pPr>
            <a:r>
              <a:rPr lang="en-US" sz="3035">
                <a:solidFill>
                  <a:srgbClr val="002B58"/>
                </a:solidFill>
                <a:latin typeface="Monda"/>
                <a:ea typeface="Monda"/>
                <a:cs typeface="Monda"/>
                <a:sym typeface="Monda"/>
              </a:rPr>
              <a:t>Date &amp; time</a:t>
            </a:r>
          </a:p>
          <a:p>
            <a:pPr algn="l" marL="655302" indent="-327651" lvl="1">
              <a:lnSpc>
                <a:spcPts val="4249"/>
              </a:lnSpc>
              <a:buFont typeface="Arial"/>
              <a:buChar char="•"/>
            </a:pPr>
            <a:r>
              <a:rPr lang="en-US" sz="3035">
                <a:solidFill>
                  <a:srgbClr val="002B58"/>
                </a:solidFill>
                <a:latin typeface="Monda"/>
                <a:ea typeface="Monda"/>
                <a:cs typeface="Monda"/>
                <a:sym typeface="Monda"/>
              </a:rPr>
              <a:t>Number of satellites, etc.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922503" y="386021"/>
            <a:ext cx="11780257"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CODE INSTALLATION</a:t>
            </a:r>
          </a:p>
        </p:txBody>
      </p:sp>
      <p:sp>
        <p:nvSpPr>
          <p:cNvPr name="TextBox 8" id="8"/>
          <p:cNvSpPr txBox="true"/>
          <p:nvPr/>
        </p:nvSpPr>
        <p:spPr>
          <a:xfrm rot="0">
            <a:off x="3070431" y="3458936"/>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gps.encode(char)</a:t>
            </a:r>
          </a:p>
        </p:txBody>
      </p:sp>
      <p:sp>
        <p:nvSpPr>
          <p:cNvPr name="Freeform 9" id="9"/>
          <p:cNvSpPr/>
          <p:nvPr/>
        </p:nvSpPr>
        <p:spPr>
          <a:xfrm flipH="false" flipV="false" rot="0">
            <a:off x="213820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070431" y="2461772"/>
            <a:ext cx="3770696"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FUNCTION</a:t>
            </a:r>
          </a:p>
        </p:txBody>
      </p:sp>
      <p:sp>
        <p:nvSpPr>
          <p:cNvPr name="TextBox 11" id="11"/>
          <p:cNvSpPr txBox="true"/>
          <p:nvPr/>
        </p:nvSpPr>
        <p:spPr>
          <a:xfrm rot="0">
            <a:off x="9144000" y="345893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Feeds raw NMEA data (from GPS module) into the parser.</a:t>
            </a:r>
          </a:p>
        </p:txBody>
      </p:sp>
      <p:sp>
        <p:nvSpPr>
          <p:cNvPr name="Freeform 12" id="12"/>
          <p:cNvSpPr/>
          <p:nvPr/>
        </p:nvSpPr>
        <p:spPr>
          <a:xfrm flipH="false" flipV="false" rot="0">
            <a:off x="855692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278032" y="2461772"/>
            <a:ext cx="6692114"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PURPOSE</a:t>
            </a:r>
          </a:p>
        </p:txBody>
      </p:sp>
      <p:sp>
        <p:nvSpPr>
          <p:cNvPr name="TextBox 14" id="14"/>
          <p:cNvSpPr txBox="true"/>
          <p:nvPr/>
        </p:nvSpPr>
        <p:spPr>
          <a:xfrm rot="0">
            <a:off x="9144000" y="4569331"/>
            <a:ext cx="8296894"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Checks if a new location fix is available.</a:t>
            </a:r>
          </a:p>
        </p:txBody>
      </p:sp>
      <p:sp>
        <p:nvSpPr>
          <p:cNvPr name="TextBox 15" id="15"/>
          <p:cNvSpPr txBox="true"/>
          <p:nvPr/>
        </p:nvSpPr>
        <p:spPr>
          <a:xfrm rot="0">
            <a:off x="3070431" y="455972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gps.location.isUpdated()</a:t>
            </a:r>
          </a:p>
        </p:txBody>
      </p:sp>
      <p:sp>
        <p:nvSpPr>
          <p:cNvPr name="TextBox 16" id="16"/>
          <p:cNvSpPr txBox="true"/>
          <p:nvPr/>
        </p:nvSpPr>
        <p:spPr>
          <a:xfrm rot="0">
            <a:off x="3070431" y="5715966"/>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gps.location.lat()</a:t>
            </a:r>
          </a:p>
        </p:txBody>
      </p:sp>
      <p:sp>
        <p:nvSpPr>
          <p:cNvPr name="TextBox 17" id="17"/>
          <p:cNvSpPr txBox="true"/>
          <p:nvPr/>
        </p:nvSpPr>
        <p:spPr>
          <a:xfrm rot="0">
            <a:off x="9144000" y="5715966"/>
            <a:ext cx="8296894"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Gets the current latitude.</a:t>
            </a:r>
          </a:p>
        </p:txBody>
      </p:sp>
      <p:sp>
        <p:nvSpPr>
          <p:cNvPr name="TextBox 18" id="18"/>
          <p:cNvSpPr txBox="true"/>
          <p:nvPr/>
        </p:nvSpPr>
        <p:spPr>
          <a:xfrm rot="0">
            <a:off x="3070431" y="6815060"/>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gps.location.lng()</a:t>
            </a:r>
          </a:p>
        </p:txBody>
      </p:sp>
      <p:sp>
        <p:nvSpPr>
          <p:cNvPr name="TextBox 19" id="19"/>
          <p:cNvSpPr txBox="true"/>
          <p:nvPr/>
        </p:nvSpPr>
        <p:spPr>
          <a:xfrm rot="0">
            <a:off x="9144000" y="6815060"/>
            <a:ext cx="7424729"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Gets the current longitude.</a:t>
            </a:r>
          </a:p>
        </p:txBody>
      </p:sp>
      <p:sp>
        <p:nvSpPr>
          <p:cNvPr name="TextBox 20" id="20"/>
          <p:cNvSpPr txBox="true"/>
          <p:nvPr/>
        </p:nvSpPr>
        <p:spPr>
          <a:xfrm rot="0">
            <a:off x="3070431" y="776175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gps.satellites.value()</a:t>
            </a:r>
          </a:p>
        </p:txBody>
      </p:sp>
      <p:sp>
        <p:nvSpPr>
          <p:cNvPr name="TextBox 21" id="21"/>
          <p:cNvSpPr txBox="true"/>
          <p:nvPr/>
        </p:nvSpPr>
        <p:spPr>
          <a:xfrm rot="0">
            <a:off x="9144000" y="7725513"/>
            <a:ext cx="6826146"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the number of satellites currently in view.</a:t>
            </a:r>
          </a:p>
        </p:txBody>
      </p:sp>
      <p:sp>
        <p:nvSpPr>
          <p:cNvPr name="TextBox 22" id="22"/>
          <p:cNvSpPr txBox="true"/>
          <p:nvPr/>
        </p:nvSpPr>
        <p:spPr>
          <a:xfrm rot="0">
            <a:off x="3070431" y="8662681"/>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gps.speed.kmph()</a:t>
            </a:r>
          </a:p>
        </p:txBody>
      </p:sp>
      <p:sp>
        <p:nvSpPr>
          <p:cNvPr name="TextBox 23" id="23"/>
          <p:cNvSpPr txBox="true"/>
          <p:nvPr/>
        </p:nvSpPr>
        <p:spPr>
          <a:xfrm rot="0">
            <a:off x="9144000" y="8778331"/>
            <a:ext cx="7424729"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Returns speed in km/h.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SoftwareSerial.h</a:t>
            </a:r>
          </a:p>
        </p:txBody>
      </p:sp>
      <p:sp>
        <p:nvSpPr>
          <p:cNvPr name="TextBox 10" id="10"/>
          <p:cNvSpPr txBox="true"/>
          <p:nvPr/>
        </p:nvSpPr>
        <p:spPr>
          <a:xfrm rot="0">
            <a:off x="3958720" y="2196643"/>
            <a:ext cx="12629116" cy="5168641"/>
          </a:xfrm>
          <a:prstGeom prst="rect">
            <a:avLst/>
          </a:prstGeom>
        </p:spPr>
        <p:txBody>
          <a:bodyPr anchor="t" rtlCol="false" tIns="0" lIns="0" bIns="0" rIns="0">
            <a:spAutoFit/>
          </a:bodyPr>
          <a:lstStyle/>
          <a:p>
            <a:pPr algn="l">
              <a:lnSpc>
                <a:spcPts val="5649"/>
              </a:lnSpc>
            </a:pPr>
          </a:p>
          <a:p>
            <a:pPr algn="l">
              <a:lnSpc>
                <a:spcPts val="4809"/>
              </a:lnSpc>
            </a:pPr>
            <a:r>
              <a:rPr lang="en-US" sz="3435">
                <a:solidFill>
                  <a:srgbClr val="002B58"/>
                </a:solidFill>
                <a:latin typeface="Monda"/>
                <a:ea typeface="Monda"/>
                <a:cs typeface="Monda"/>
                <a:sym typeface="Monda"/>
              </a:rPr>
              <a:t>SoftwareSerial is an Arduino library </a:t>
            </a:r>
            <a:r>
              <a:rPr lang="en-US" sz="3435">
                <a:solidFill>
                  <a:srgbClr val="002B58"/>
                </a:solidFill>
                <a:latin typeface="Monda"/>
                <a:ea typeface="Monda"/>
                <a:cs typeface="Monda"/>
                <a:sym typeface="Monda"/>
              </a:rPr>
              <a:t>that allows your board to create additional serial communication ports (TX/RX) using normal digital pins.</a:t>
            </a:r>
          </a:p>
          <a:p>
            <a:pPr algn="l">
              <a:lnSpc>
                <a:spcPts val="5369"/>
              </a:lnSpc>
            </a:pPr>
          </a:p>
          <a:p>
            <a:pPr algn="l">
              <a:lnSpc>
                <a:spcPts val="5229"/>
              </a:lnSpc>
            </a:pPr>
            <a:r>
              <a:rPr lang="en-US" sz="3735">
                <a:solidFill>
                  <a:srgbClr val="002B58"/>
                </a:solidFill>
                <a:latin typeface="Monda"/>
                <a:ea typeface="Monda"/>
                <a:cs typeface="Monda"/>
                <a:sym typeface="Monda"/>
              </a:rPr>
              <a:t>This is useful when your board has only one hardware serial port (like ESP8266) but you need to connect multiple serial devices (e.g., GPS, GSM module).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922503" y="386021"/>
            <a:ext cx="11780257"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CODE INSTALLATION</a:t>
            </a:r>
          </a:p>
        </p:txBody>
      </p:sp>
      <p:sp>
        <p:nvSpPr>
          <p:cNvPr name="TextBox 8" id="8"/>
          <p:cNvSpPr txBox="true"/>
          <p:nvPr/>
        </p:nvSpPr>
        <p:spPr>
          <a:xfrm rot="0">
            <a:off x="3070431" y="3458936"/>
            <a:ext cx="4944291" cy="984794"/>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SoftwareSerial(rxPin, txPin);</a:t>
            </a:r>
          </a:p>
        </p:txBody>
      </p:sp>
      <p:sp>
        <p:nvSpPr>
          <p:cNvPr name="Freeform 9" id="9"/>
          <p:cNvSpPr/>
          <p:nvPr/>
        </p:nvSpPr>
        <p:spPr>
          <a:xfrm flipH="false" flipV="false" rot="0">
            <a:off x="213820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070431" y="2461772"/>
            <a:ext cx="3770696"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FUNCTION</a:t>
            </a:r>
          </a:p>
        </p:txBody>
      </p:sp>
      <p:sp>
        <p:nvSpPr>
          <p:cNvPr name="TextBox 11" id="11"/>
          <p:cNvSpPr txBox="true"/>
          <p:nvPr/>
        </p:nvSpPr>
        <p:spPr>
          <a:xfrm rot="0">
            <a:off x="9144000" y="3458936"/>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Creates a new software serial port on the specified RX and TX pins.</a:t>
            </a:r>
          </a:p>
        </p:txBody>
      </p:sp>
      <p:sp>
        <p:nvSpPr>
          <p:cNvPr name="Freeform 12" id="12"/>
          <p:cNvSpPr/>
          <p:nvPr/>
        </p:nvSpPr>
        <p:spPr>
          <a:xfrm flipH="false" flipV="false" rot="0">
            <a:off x="8556929" y="2628387"/>
            <a:ext cx="587071" cy="650760"/>
          </a:xfrm>
          <a:custGeom>
            <a:avLst/>
            <a:gdLst/>
            <a:ahLst/>
            <a:cxnLst/>
            <a:rect r="r" b="b" t="t" l="l"/>
            <a:pathLst>
              <a:path h="650760" w="587071">
                <a:moveTo>
                  <a:pt x="0" y="0"/>
                </a:moveTo>
                <a:lnTo>
                  <a:pt x="587071" y="0"/>
                </a:lnTo>
                <a:lnTo>
                  <a:pt x="587071" y="650761"/>
                </a:lnTo>
                <a:lnTo>
                  <a:pt x="0" y="65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278032" y="2461772"/>
            <a:ext cx="6692114" cy="879217"/>
          </a:xfrm>
          <a:prstGeom prst="rect">
            <a:avLst/>
          </a:prstGeom>
        </p:spPr>
        <p:txBody>
          <a:bodyPr anchor="t" rtlCol="false" tIns="0" lIns="0" bIns="0" rIns="0">
            <a:spAutoFit/>
          </a:bodyPr>
          <a:lstStyle/>
          <a:p>
            <a:pPr algn="l">
              <a:lnSpc>
                <a:spcPts val="7189"/>
              </a:lnSpc>
            </a:pPr>
            <a:r>
              <a:rPr lang="en-US" sz="5135" b="true">
                <a:solidFill>
                  <a:srgbClr val="002B58"/>
                </a:solidFill>
                <a:latin typeface="Monda Bold"/>
                <a:ea typeface="Monda Bold"/>
                <a:cs typeface="Monda Bold"/>
                <a:sym typeface="Monda Bold"/>
              </a:rPr>
              <a:t>PURPOSE</a:t>
            </a:r>
          </a:p>
        </p:txBody>
      </p:sp>
      <p:sp>
        <p:nvSpPr>
          <p:cNvPr name="TextBox 14" id="14"/>
          <p:cNvSpPr txBox="true"/>
          <p:nvPr/>
        </p:nvSpPr>
        <p:spPr>
          <a:xfrm rot="0">
            <a:off x="9144000" y="4569331"/>
            <a:ext cx="8296894" cy="984794"/>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Starts serial communication at the specified speed (e.g.,9600 bps (bit per second)).</a:t>
            </a:r>
          </a:p>
        </p:txBody>
      </p:sp>
      <p:sp>
        <p:nvSpPr>
          <p:cNvPr name="TextBox 15" id="15"/>
          <p:cNvSpPr txBox="true"/>
          <p:nvPr/>
        </p:nvSpPr>
        <p:spPr>
          <a:xfrm rot="0">
            <a:off x="3070431" y="455972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.begin(baudRate);</a:t>
            </a:r>
          </a:p>
        </p:txBody>
      </p:sp>
      <p:sp>
        <p:nvSpPr>
          <p:cNvPr name="TextBox 16" id="16"/>
          <p:cNvSpPr txBox="true"/>
          <p:nvPr/>
        </p:nvSpPr>
        <p:spPr>
          <a:xfrm rot="0">
            <a:off x="3070431" y="5715966"/>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.available();</a:t>
            </a:r>
          </a:p>
        </p:txBody>
      </p:sp>
      <p:sp>
        <p:nvSpPr>
          <p:cNvPr name="TextBox 17" id="17"/>
          <p:cNvSpPr txBox="true"/>
          <p:nvPr/>
        </p:nvSpPr>
        <p:spPr>
          <a:xfrm rot="0">
            <a:off x="9144000" y="5715966"/>
            <a:ext cx="8296894"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Checks if there is data available to read.</a:t>
            </a:r>
          </a:p>
        </p:txBody>
      </p:sp>
      <p:sp>
        <p:nvSpPr>
          <p:cNvPr name="TextBox 18" id="18"/>
          <p:cNvSpPr txBox="true"/>
          <p:nvPr/>
        </p:nvSpPr>
        <p:spPr>
          <a:xfrm rot="0">
            <a:off x="3070431" y="6815060"/>
            <a:ext cx="455366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.read();</a:t>
            </a:r>
          </a:p>
        </p:txBody>
      </p:sp>
      <p:sp>
        <p:nvSpPr>
          <p:cNvPr name="TextBox 19" id="19"/>
          <p:cNvSpPr txBox="true"/>
          <p:nvPr/>
        </p:nvSpPr>
        <p:spPr>
          <a:xfrm rot="0">
            <a:off x="9144000" y="6815060"/>
            <a:ext cx="7424729"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Reads one byte from the serial buffer.</a:t>
            </a:r>
          </a:p>
        </p:txBody>
      </p:sp>
      <p:sp>
        <p:nvSpPr>
          <p:cNvPr name="TextBox 20" id="20"/>
          <p:cNvSpPr txBox="true"/>
          <p:nvPr/>
        </p:nvSpPr>
        <p:spPr>
          <a:xfrm rot="0">
            <a:off x="3070431" y="7761753"/>
            <a:ext cx="4944291" cy="479969"/>
          </a:xfrm>
          <a:prstGeom prst="rect">
            <a:avLst/>
          </a:prstGeom>
        </p:spPr>
        <p:txBody>
          <a:bodyPr anchor="t" rtlCol="false" tIns="0" lIns="0" bIns="0" rIns="0">
            <a:spAutoFit/>
          </a:bodyPr>
          <a:lstStyle/>
          <a:p>
            <a:pPr algn="l" marL="616092" indent="-308046" lvl="1">
              <a:lnSpc>
                <a:spcPts val="3995"/>
              </a:lnSpc>
              <a:buFont typeface="Arial"/>
              <a:buChar char="•"/>
            </a:pPr>
            <a:r>
              <a:rPr lang="en-US" sz="2853">
                <a:solidFill>
                  <a:srgbClr val="002B58"/>
                </a:solidFill>
                <a:latin typeface="Monda"/>
                <a:ea typeface="Monda"/>
                <a:cs typeface="Monda"/>
                <a:sym typeface="Monda"/>
              </a:rPr>
              <a:t>.write() / .print()</a:t>
            </a:r>
          </a:p>
        </p:txBody>
      </p:sp>
      <p:sp>
        <p:nvSpPr>
          <p:cNvPr name="TextBox 21" id="21"/>
          <p:cNvSpPr txBox="true"/>
          <p:nvPr/>
        </p:nvSpPr>
        <p:spPr>
          <a:xfrm rot="0">
            <a:off x="9144000" y="7725513"/>
            <a:ext cx="6826146" cy="479969"/>
          </a:xfrm>
          <a:prstGeom prst="rect">
            <a:avLst/>
          </a:prstGeom>
        </p:spPr>
        <p:txBody>
          <a:bodyPr anchor="t" rtlCol="false" tIns="0" lIns="0" bIns="0" rIns="0">
            <a:spAutoFit/>
          </a:bodyPr>
          <a:lstStyle/>
          <a:p>
            <a:pPr algn="l">
              <a:lnSpc>
                <a:spcPts val="3995"/>
              </a:lnSpc>
            </a:pPr>
            <a:r>
              <a:rPr lang="en-US" sz="2853">
                <a:solidFill>
                  <a:srgbClr val="002B58"/>
                </a:solidFill>
                <a:latin typeface="Monda"/>
                <a:ea typeface="Monda"/>
                <a:cs typeface="Monda"/>
                <a:sym typeface="Monda"/>
              </a:rPr>
              <a:t>Sends data out through the serial port.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Google App Password</a:t>
            </a:r>
          </a:p>
        </p:txBody>
      </p:sp>
      <p:sp>
        <p:nvSpPr>
          <p:cNvPr name="TextBox 10" id="10"/>
          <p:cNvSpPr txBox="true"/>
          <p:nvPr/>
        </p:nvSpPr>
        <p:spPr>
          <a:xfrm rot="0">
            <a:off x="4105527" y="2941771"/>
            <a:ext cx="12629116" cy="5635366"/>
          </a:xfrm>
          <a:prstGeom prst="rect">
            <a:avLst/>
          </a:prstGeom>
        </p:spPr>
        <p:txBody>
          <a:bodyPr anchor="t" rtlCol="false" tIns="0" lIns="0" bIns="0" rIns="0">
            <a:spAutoFit/>
          </a:bodyPr>
          <a:lstStyle/>
          <a:p>
            <a:pPr algn="l">
              <a:lnSpc>
                <a:spcPts val="5649"/>
              </a:lnSpc>
            </a:pPr>
            <a:r>
              <a:rPr lang="en-US" sz="4035">
                <a:solidFill>
                  <a:srgbClr val="002B58"/>
                </a:solidFill>
                <a:latin typeface="Monda"/>
                <a:ea typeface="Monda"/>
                <a:cs typeface="Monda"/>
                <a:sym typeface="Monda"/>
              </a:rPr>
              <a:t>A G</a:t>
            </a:r>
            <a:r>
              <a:rPr lang="en-US" sz="4035">
                <a:solidFill>
                  <a:srgbClr val="002B58"/>
                </a:solidFill>
                <a:latin typeface="Monda"/>
                <a:ea typeface="Monda"/>
                <a:cs typeface="Monda"/>
                <a:sym typeface="Monda"/>
              </a:rPr>
              <a:t>oogle App Password is </a:t>
            </a:r>
            <a:r>
              <a:rPr lang="en-US" sz="4035">
                <a:solidFill>
                  <a:srgbClr val="002B58"/>
                </a:solidFill>
                <a:latin typeface="Monda"/>
                <a:ea typeface="Monda"/>
                <a:cs typeface="Monda"/>
                <a:sym typeface="Monda"/>
              </a:rPr>
              <a:t>a special 16-character passcode generated by Google.</a:t>
            </a:r>
          </a:p>
          <a:p>
            <a:pPr algn="l">
              <a:lnSpc>
                <a:spcPts val="5649"/>
              </a:lnSpc>
            </a:pPr>
            <a:r>
              <a:rPr lang="en-US" sz="4035">
                <a:solidFill>
                  <a:srgbClr val="002B58"/>
                </a:solidFill>
                <a:latin typeface="Monda"/>
                <a:ea typeface="Monda"/>
                <a:cs typeface="Monda"/>
                <a:sym typeface="Monda"/>
              </a:rPr>
              <a:t>It allows apps and devices (like your ESP8266, Arduino, or old email </a:t>
            </a:r>
            <a:r>
              <a:rPr lang="en-US" sz="4035">
                <a:solidFill>
                  <a:srgbClr val="002B58"/>
                </a:solidFill>
                <a:latin typeface="Monda"/>
                <a:ea typeface="Monda"/>
                <a:cs typeface="Monda"/>
                <a:sym typeface="Monda"/>
              </a:rPr>
              <a:t>clients) to access your Google account securely, without using your main Gmail password.</a:t>
            </a:r>
          </a:p>
          <a:p>
            <a:pPr algn="l">
              <a:lnSpc>
                <a:spcPts val="5649"/>
              </a:lnSpc>
            </a:pPr>
          </a:p>
          <a:p>
            <a:pPr algn="l">
              <a:lnSpc>
                <a:spcPts val="5229"/>
              </a:lnSpc>
            </a:pPr>
            <a:r>
              <a:rPr lang="en-US" sz="3735">
                <a:solidFill>
                  <a:srgbClr val="002B58"/>
                </a:solidFill>
                <a:latin typeface="Monda"/>
                <a:ea typeface="Monda"/>
                <a:cs typeface="Monda"/>
                <a:sym typeface="Monda"/>
              </a:rPr>
              <a:t>Example :- abcd efgh ijkl mnop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307884" y="1529293"/>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PROJECT GOALS</a:t>
            </a:r>
          </a:p>
        </p:txBody>
      </p:sp>
      <p:sp>
        <p:nvSpPr>
          <p:cNvPr name="Freeform 8" id="8"/>
          <p:cNvSpPr/>
          <p:nvPr/>
        </p:nvSpPr>
        <p:spPr>
          <a:xfrm flipH="false" flipV="false" rot="0">
            <a:off x="3467601" y="346761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787530" y="3258953"/>
            <a:ext cx="10032869" cy="1117509"/>
          </a:xfrm>
          <a:prstGeom prst="rect">
            <a:avLst/>
          </a:prstGeom>
        </p:spPr>
        <p:txBody>
          <a:bodyPr anchor="t" rtlCol="false" tIns="0" lIns="0" bIns="0" rIns="0">
            <a:spAutoFit/>
          </a:bodyPr>
          <a:lstStyle/>
          <a:p>
            <a:pPr algn="l">
              <a:lnSpc>
                <a:spcPts val="4555"/>
              </a:lnSpc>
            </a:pPr>
            <a:r>
              <a:rPr lang="en-US" sz="3253">
                <a:solidFill>
                  <a:srgbClr val="002B58"/>
                </a:solidFill>
                <a:latin typeface="Monda"/>
                <a:ea typeface="Monda"/>
                <a:cs typeface="Monda"/>
                <a:sym typeface="Monda"/>
              </a:rPr>
              <a:t>To develop a portable, low-cost accident detection system.</a:t>
            </a:r>
          </a:p>
        </p:txBody>
      </p:sp>
      <p:sp>
        <p:nvSpPr>
          <p:cNvPr name="Freeform 10" id="10"/>
          <p:cNvSpPr/>
          <p:nvPr/>
        </p:nvSpPr>
        <p:spPr>
          <a:xfrm flipH="false" flipV="false" rot="0">
            <a:off x="3467601" y="4987276"/>
            <a:ext cx="980313" cy="801406"/>
          </a:xfrm>
          <a:custGeom>
            <a:avLst/>
            <a:gdLst/>
            <a:ahLst/>
            <a:cxnLst/>
            <a:rect r="r" b="b" t="t" l="l"/>
            <a:pathLst>
              <a:path h="801406" w="980313">
                <a:moveTo>
                  <a:pt x="0" y="0"/>
                </a:moveTo>
                <a:lnTo>
                  <a:pt x="980313" y="0"/>
                </a:lnTo>
                <a:lnTo>
                  <a:pt x="980313" y="801405"/>
                </a:lnTo>
                <a:lnTo>
                  <a:pt x="0" y="8014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787530" y="4800649"/>
            <a:ext cx="10032869" cy="1117509"/>
          </a:xfrm>
          <a:prstGeom prst="rect">
            <a:avLst/>
          </a:prstGeom>
        </p:spPr>
        <p:txBody>
          <a:bodyPr anchor="t" rtlCol="false" tIns="0" lIns="0" bIns="0" rIns="0">
            <a:spAutoFit/>
          </a:bodyPr>
          <a:lstStyle/>
          <a:p>
            <a:pPr algn="l">
              <a:lnSpc>
                <a:spcPts val="4555"/>
              </a:lnSpc>
            </a:pPr>
            <a:r>
              <a:rPr lang="en-US" sz="3253">
                <a:solidFill>
                  <a:srgbClr val="002B58"/>
                </a:solidFill>
                <a:latin typeface="Monda"/>
                <a:ea typeface="Monda"/>
                <a:cs typeface="Monda"/>
                <a:sym typeface="Monda"/>
              </a:rPr>
              <a:t>To detect accidents through abrupt motion or shock.</a:t>
            </a:r>
          </a:p>
        </p:txBody>
      </p:sp>
      <p:sp>
        <p:nvSpPr>
          <p:cNvPr name="Freeform 12" id="12"/>
          <p:cNvSpPr/>
          <p:nvPr/>
        </p:nvSpPr>
        <p:spPr>
          <a:xfrm flipH="false" flipV="false" rot="0">
            <a:off x="3467601" y="6399494"/>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922503" y="6478961"/>
            <a:ext cx="10032869" cy="546009"/>
          </a:xfrm>
          <a:prstGeom prst="rect">
            <a:avLst/>
          </a:prstGeom>
        </p:spPr>
        <p:txBody>
          <a:bodyPr anchor="t" rtlCol="false" tIns="0" lIns="0" bIns="0" rIns="0">
            <a:spAutoFit/>
          </a:bodyPr>
          <a:lstStyle/>
          <a:p>
            <a:pPr algn="l">
              <a:lnSpc>
                <a:spcPts val="4555"/>
              </a:lnSpc>
            </a:pPr>
            <a:r>
              <a:rPr lang="en-US" sz="3253">
                <a:solidFill>
                  <a:srgbClr val="002B58"/>
                </a:solidFill>
                <a:latin typeface="Monda"/>
                <a:ea typeface="Monda"/>
                <a:cs typeface="Monda"/>
                <a:sym typeface="Monda"/>
              </a:rPr>
              <a:t>To retrieve GPS location upon detection.</a:t>
            </a:r>
          </a:p>
        </p:txBody>
      </p:sp>
      <p:sp>
        <p:nvSpPr>
          <p:cNvPr name="Freeform 14" id="14"/>
          <p:cNvSpPr/>
          <p:nvPr/>
        </p:nvSpPr>
        <p:spPr>
          <a:xfrm flipH="false" flipV="false" rot="0">
            <a:off x="3467601" y="777240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922503" y="7585773"/>
            <a:ext cx="10032869" cy="1117509"/>
          </a:xfrm>
          <a:prstGeom prst="rect">
            <a:avLst/>
          </a:prstGeom>
        </p:spPr>
        <p:txBody>
          <a:bodyPr anchor="t" rtlCol="false" tIns="0" lIns="0" bIns="0" rIns="0">
            <a:spAutoFit/>
          </a:bodyPr>
          <a:lstStyle/>
          <a:p>
            <a:pPr algn="l">
              <a:lnSpc>
                <a:spcPts val="4555"/>
              </a:lnSpc>
            </a:pPr>
            <a:r>
              <a:rPr lang="en-US" sz="3253">
                <a:solidFill>
                  <a:srgbClr val="002B58"/>
                </a:solidFill>
                <a:latin typeface="Monda"/>
                <a:ea typeface="Monda"/>
                <a:cs typeface="Monda"/>
                <a:sym typeface="Monda"/>
              </a:rPr>
              <a:t>To notify emergency contacts via SMS with location details.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0032869"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SMTP</a:t>
            </a:r>
          </a:p>
        </p:txBody>
      </p:sp>
      <p:sp>
        <p:nvSpPr>
          <p:cNvPr name="TextBox 10" id="10"/>
          <p:cNvSpPr txBox="true"/>
          <p:nvPr/>
        </p:nvSpPr>
        <p:spPr>
          <a:xfrm rot="0">
            <a:off x="4105527" y="2941771"/>
            <a:ext cx="12629116" cy="4206616"/>
          </a:xfrm>
          <a:prstGeom prst="rect">
            <a:avLst/>
          </a:prstGeom>
        </p:spPr>
        <p:txBody>
          <a:bodyPr anchor="t" rtlCol="false" tIns="0" lIns="0" bIns="0" rIns="0">
            <a:spAutoFit/>
          </a:bodyPr>
          <a:lstStyle/>
          <a:p>
            <a:pPr algn="l">
              <a:lnSpc>
                <a:spcPts val="5649"/>
              </a:lnSpc>
            </a:pPr>
            <a:r>
              <a:rPr lang="en-US" sz="4035">
                <a:solidFill>
                  <a:srgbClr val="002B58"/>
                </a:solidFill>
                <a:latin typeface="Monda"/>
                <a:ea typeface="Monda"/>
                <a:cs typeface="Monda"/>
                <a:sym typeface="Monda"/>
              </a:rPr>
              <a:t>SMT</a:t>
            </a:r>
            <a:r>
              <a:rPr lang="en-US" sz="4035">
                <a:solidFill>
                  <a:srgbClr val="002B58"/>
                </a:solidFill>
                <a:latin typeface="Monda"/>
                <a:ea typeface="Monda"/>
                <a:cs typeface="Monda"/>
                <a:sym typeface="Monda"/>
              </a:rPr>
              <a:t>P (Sim</a:t>
            </a:r>
            <a:r>
              <a:rPr lang="en-US" sz="4035">
                <a:solidFill>
                  <a:srgbClr val="002B58"/>
                </a:solidFill>
                <a:latin typeface="Monda"/>
                <a:ea typeface="Monda"/>
                <a:cs typeface="Monda"/>
                <a:sym typeface="Monda"/>
              </a:rPr>
              <a:t>ple Mail Transfer Protocol) is the standard protocol to send email</a:t>
            </a:r>
            <a:r>
              <a:rPr lang="en-US" sz="4035">
                <a:solidFill>
                  <a:srgbClr val="002B58"/>
                </a:solidFill>
                <a:latin typeface="Monda"/>
                <a:ea typeface="Monda"/>
                <a:cs typeface="Monda"/>
                <a:sym typeface="Monda"/>
              </a:rPr>
              <a:t>s.</a:t>
            </a:r>
          </a:p>
          <a:p>
            <a:pPr algn="l" marL="871197" indent="-435598" lvl="1">
              <a:lnSpc>
                <a:spcPts val="5649"/>
              </a:lnSpc>
              <a:buFont typeface="Arial"/>
              <a:buChar char="•"/>
            </a:pPr>
            <a:r>
              <a:rPr lang="en-US" sz="4035">
                <a:solidFill>
                  <a:srgbClr val="002B58"/>
                </a:solidFill>
                <a:latin typeface="Monda"/>
                <a:ea typeface="Monda"/>
                <a:cs typeface="Monda"/>
                <a:sym typeface="Monda"/>
              </a:rPr>
              <a:t>smtp.gmail.com is Google’s SMTP server.</a:t>
            </a:r>
          </a:p>
          <a:p>
            <a:pPr algn="l" marL="871197" indent="-435598" lvl="1">
              <a:lnSpc>
                <a:spcPts val="5649"/>
              </a:lnSpc>
              <a:buFont typeface="Arial"/>
              <a:buChar char="•"/>
            </a:pPr>
            <a:r>
              <a:rPr lang="en-US" sz="4035">
                <a:solidFill>
                  <a:srgbClr val="002B58"/>
                </a:solidFill>
                <a:latin typeface="Monda"/>
                <a:ea typeface="Monda"/>
                <a:cs typeface="Monda"/>
                <a:sym typeface="Monda"/>
              </a:rPr>
              <a:t>Port 465 is used for SSL/TLS secure connections (recommended).</a:t>
            </a:r>
          </a:p>
          <a:p>
            <a:pPr algn="l" marL="806429" indent="-403214" lvl="1">
              <a:lnSpc>
                <a:spcPts val="5229"/>
              </a:lnSpc>
              <a:buFont typeface="Arial"/>
              <a:buChar char="•"/>
            </a:pPr>
            <a:r>
              <a:rPr lang="en-US" sz="3735">
                <a:solidFill>
                  <a:srgbClr val="002B58"/>
                </a:solidFill>
                <a:latin typeface="Monda"/>
                <a:ea typeface="Monda"/>
                <a:cs typeface="Monda"/>
                <a:sym typeface="Monda"/>
              </a:rPr>
              <a:t>Total port numbers available : 65536 ports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CODE INSTALLATION</a:t>
            </a:r>
          </a:p>
        </p:txBody>
      </p:sp>
      <p:sp>
        <p:nvSpPr>
          <p:cNvPr name="TextBox 9" id="9"/>
          <p:cNvSpPr txBox="true"/>
          <p:nvPr/>
        </p:nvSpPr>
        <p:spPr>
          <a:xfrm rot="0">
            <a:off x="4888012" y="1888396"/>
            <a:ext cx="11606861"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How Accelerometer detect accident ?</a:t>
            </a:r>
          </a:p>
        </p:txBody>
      </p:sp>
      <p:sp>
        <p:nvSpPr>
          <p:cNvPr name="TextBox 10" id="10"/>
          <p:cNvSpPr txBox="true"/>
          <p:nvPr/>
        </p:nvSpPr>
        <p:spPr>
          <a:xfrm rot="0">
            <a:off x="4105527" y="2951296"/>
            <a:ext cx="12389346" cy="5724265"/>
          </a:xfrm>
          <a:prstGeom prst="rect">
            <a:avLst/>
          </a:prstGeom>
        </p:spPr>
        <p:txBody>
          <a:bodyPr anchor="t" rtlCol="false" tIns="0" lIns="0" bIns="0" rIns="0">
            <a:spAutoFit/>
          </a:bodyPr>
          <a:lstStyle/>
          <a:p>
            <a:pPr algn="l">
              <a:lnSpc>
                <a:spcPts val="4249"/>
              </a:lnSpc>
            </a:pPr>
            <a:r>
              <a:rPr lang="en-US" sz="3035">
                <a:solidFill>
                  <a:srgbClr val="002B58"/>
                </a:solidFill>
                <a:latin typeface="Monda"/>
                <a:ea typeface="Monda"/>
                <a:cs typeface="Monda"/>
                <a:sym typeface="Monda"/>
              </a:rPr>
              <a:t>The</a:t>
            </a:r>
            <a:r>
              <a:rPr lang="en-US" sz="3035">
                <a:solidFill>
                  <a:srgbClr val="002B58"/>
                </a:solidFill>
                <a:latin typeface="Monda"/>
                <a:ea typeface="Monda"/>
                <a:cs typeface="Monda"/>
                <a:sym typeface="Monda"/>
              </a:rPr>
              <a:t> acceleromet</a:t>
            </a:r>
            <a:r>
              <a:rPr lang="en-US" sz="3035">
                <a:solidFill>
                  <a:srgbClr val="002B58"/>
                </a:solidFill>
                <a:latin typeface="Monda"/>
                <a:ea typeface="Monda"/>
                <a:cs typeface="Monda"/>
                <a:sym typeface="Monda"/>
              </a:rPr>
              <a:t>er continuously measures the force or acceleration in three directions: X, Y, and Z axes.</a:t>
            </a:r>
          </a:p>
          <a:p>
            <a:pPr algn="l">
              <a:lnSpc>
                <a:spcPts val="4249"/>
              </a:lnSpc>
            </a:pPr>
          </a:p>
          <a:p>
            <a:pPr algn="l">
              <a:lnSpc>
                <a:spcPts val="4249"/>
              </a:lnSpc>
            </a:pPr>
            <a:r>
              <a:rPr lang="en-US" sz="3035">
                <a:solidFill>
                  <a:srgbClr val="002B58"/>
                </a:solidFill>
                <a:latin typeface="Monda"/>
                <a:ea typeface="Monda"/>
                <a:cs typeface="Monda"/>
                <a:sym typeface="Monda"/>
              </a:rPr>
              <a:t>Your program keeps comparing the current sensor readings with the</a:t>
            </a:r>
          </a:p>
          <a:p>
            <a:pPr algn="l">
              <a:lnSpc>
                <a:spcPts val="4249"/>
              </a:lnSpc>
            </a:pPr>
            <a:r>
              <a:rPr lang="en-US" sz="3035">
                <a:solidFill>
                  <a:srgbClr val="002B58"/>
                </a:solidFill>
                <a:latin typeface="Monda"/>
                <a:ea typeface="Monda"/>
                <a:cs typeface="Monda"/>
                <a:sym typeface="Monda"/>
              </a:rPr>
              <a:t>previous values.</a:t>
            </a:r>
          </a:p>
          <a:p>
            <a:pPr algn="l">
              <a:lnSpc>
                <a:spcPts val="4249"/>
              </a:lnSpc>
            </a:pPr>
          </a:p>
          <a:p>
            <a:pPr algn="l">
              <a:lnSpc>
                <a:spcPts val="4249"/>
              </a:lnSpc>
            </a:pPr>
            <a:r>
              <a:rPr lang="en-US" sz="3035">
                <a:solidFill>
                  <a:srgbClr val="002B58"/>
                </a:solidFill>
                <a:latin typeface="Monda"/>
                <a:ea typeface="Monda"/>
                <a:cs typeface="Monda"/>
                <a:sym typeface="Monda"/>
              </a:rPr>
              <a:t>If the difference between them suddenly becomes very large (above a certain threshold, e</a:t>
            </a:r>
            <a:r>
              <a:rPr lang="en-US" sz="3035">
                <a:solidFill>
                  <a:srgbClr val="002B58"/>
                </a:solidFill>
                <a:latin typeface="Monda"/>
                <a:ea typeface="Monda"/>
                <a:cs typeface="Monda"/>
                <a:sym typeface="Monda"/>
              </a:rPr>
              <a:t>.g., &gt; 50)</a:t>
            </a:r>
          </a:p>
          <a:p>
            <a:pPr algn="l">
              <a:lnSpc>
                <a:spcPts val="4249"/>
              </a:lnSpc>
            </a:pPr>
          </a:p>
          <a:p>
            <a:pPr algn="l">
              <a:lnSpc>
                <a:spcPts val="4249"/>
              </a:lnSpc>
            </a:pPr>
            <a:r>
              <a:rPr lang="en-US" sz="3035">
                <a:solidFill>
                  <a:srgbClr val="002B58"/>
                </a:solidFill>
                <a:latin typeface="Monda"/>
                <a:ea typeface="Monda"/>
                <a:cs typeface="Monda"/>
                <a:sym typeface="Monda"/>
              </a:rPr>
              <a:t>Code Example :-</a:t>
            </a:r>
          </a:p>
          <a:p>
            <a:pPr algn="l">
              <a:lnSpc>
                <a:spcPts val="3129"/>
              </a:lnSpc>
            </a:pPr>
            <a:r>
              <a:rPr lang="en-US" sz="2235">
                <a:solidFill>
                  <a:srgbClr val="002B58"/>
                </a:solidFill>
                <a:latin typeface="Monda"/>
                <a:ea typeface="Monda"/>
                <a:cs typeface="Monda"/>
                <a:sym typeface="Monda"/>
              </a:rPr>
              <a:t>if (abs(xValue - prevX) &gt; 50 || abs(yValue - prevY) &gt; 50 || abs(zValue - prevZ) &gt; 50)</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FUTURE ENHANCEMENT</a:t>
            </a:r>
          </a:p>
        </p:txBody>
      </p:sp>
      <p:sp>
        <p:nvSpPr>
          <p:cNvPr name="TextBox 9" id="9"/>
          <p:cNvSpPr txBox="true"/>
          <p:nvPr/>
        </p:nvSpPr>
        <p:spPr>
          <a:xfrm rot="0">
            <a:off x="4888012" y="1888396"/>
            <a:ext cx="14242454" cy="161535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Software Development Mobile App</a:t>
            </a:r>
          </a:p>
          <a:p>
            <a:pPr algn="l">
              <a:lnSpc>
                <a:spcPts val="6514"/>
              </a:lnSpc>
            </a:pPr>
          </a:p>
        </p:txBody>
      </p:sp>
      <p:sp>
        <p:nvSpPr>
          <p:cNvPr name="TextBox 10" id="10"/>
          <p:cNvSpPr txBox="true"/>
          <p:nvPr/>
        </p:nvSpPr>
        <p:spPr>
          <a:xfrm rot="0">
            <a:off x="4105527" y="2941771"/>
            <a:ext cx="12629116" cy="3492241"/>
          </a:xfrm>
          <a:prstGeom prst="rect">
            <a:avLst/>
          </a:prstGeom>
        </p:spPr>
        <p:txBody>
          <a:bodyPr anchor="t" rtlCol="false" tIns="0" lIns="0" bIns="0" rIns="0">
            <a:spAutoFit/>
          </a:bodyPr>
          <a:lstStyle/>
          <a:p>
            <a:pPr algn="l" marL="871197" indent="-435598" lvl="1">
              <a:lnSpc>
                <a:spcPts val="5649"/>
              </a:lnSpc>
              <a:buFont typeface="Arial"/>
              <a:buChar char="•"/>
            </a:pPr>
            <a:r>
              <a:rPr lang="en-US" sz="4035">
                <a:solidFill>
                  <a:srgbClr val="002B58"/>
                </a:solidFill>
                <a:latin typeface="Monda"/>
                <a:ea typeface="Monda"/>
                <a:cs typeface="Monda"/>
                <a:sym typeface="Monda"/>
              </a:rPr>
              <a:t>Us</a:t>
            </a:r>
            <a:r>
              <a:rPr lang="en-US" sz="4035">
                <a:solidFill>
                  <a:srgbClr val="002B58"/>
                </a:solidFill>
                <a:latin typeface="Monda"/>
                <a:ea typeface="Monda"/>
                <a:cs typeface="Monda"/>
                <a:sym typeface="Monda"/>
              </a:rPr>
              <a:t>er authentication (Firebase/Auth0)</a:t>
            </a:r>
          </a:p>
          <a:p>
            <a:pPr algn="l" marL="871197" indent="-435598" lvl="1">
              <a:lnSpc>
                <a:spcPts val="5649"/>
              </a:lnSpc>
              <a:buFont typeface="Arial"/>
              <a:buChar char="•"/>
            </a:pPr>
            <a:r>
              <a:rPr lang="en-US" sz="4035">
                <a:solidFill>
                  <a:srgbClr val="002B58"/>
                </a:solidFill>
                <a:latin typeface="Monda"/>
                <a:ea typeface="Monda"/>
                <a:cs typeface="Monda"/>
                <a:sym typeface="Monda"/>
              </a:rPr>
              <a:t>Real-time accident alert</a:t>
            </a:r>
            <a:r>
              <a:rPr lang="en-US" sz="4035">
                <a:solidFill>
                  <a:srgbClr val="002B58"/>
                </a:solidFill>
                <a:latin typeface="Monda"/>
                <a:ea typeface="Monda"/>
                <a:cs typeface="Monda"/>
                <a:sym typeface="Monda"/>
              </a:rPr>
              <a:t>s via pu</a:t>
            </a:r>
            <a:r>
              <a:rPr lang="en-US" sz="4035">
                <a:solidFill>
                  <a:srgbClr val="002B58"/>
                </a:solidFill>
                <a:latin typeface="Monda"/>
                <a:ea typeface="Monda"/>
                <a:cs typeface="Monda"/>
                <a:sym typeface="Monda"/>
              </a:rPr>
              <a:t>sh notifications</a:t>
            </a:r>
          </a:p>
          <a:p>
            <a:pPr algn="l" marL="871197" indent="-435598" lvl="1">
              <a:lnSpc>
                <a:spcPts val="5649"/>
              </a:lnSpc>
              <a:buFont typeface="Arial"/>
              <a:buChar char="•"/>
            </a:pPr>
            <a:r>
              <a:rPr lang="en-US" sz="4035">
                <a:solidFill>
                  <a:srgbClr val="002B58"/>
                </a:solidFill>
                <a:latin typeface="Monda"/>
                <a:ea typeface="Monda"/>
                <a:cs typeface="Monda"/>
                <a:sym typeface="Monda"/>
              </a:rPr>
              <a:t>GPS location tracking and history</a:t>
            </a:r>
          </a:p>
          <a:p>
            <a:pPr algn="l" marL="871197" indent="-435598" lvl="1">
              <a:lnSpc>
                <a:spcPts val="5649"/>
              </a:lnSpc>
              <a:buFont typeface="Arial"/>
              <a:buChar char="•"/>
            </a:pPr>
            <a:r>
              <a:rPr lang="en-US" sz="4035">
                <a:solidFill>
                  <a:srgbClr val="002B58"/>
                </a:solidFill>
                <a:latin typeface="Monda"/>
                <a:ea typeface="Monda"/>
                <a:cs typeface="Monda"/>
                <a:sym typeface="Monda"/>
              </a:rPr>
              <a:t>SOS emergency contact integration</a:t>
            </a:r>
          </a:p>
          <a:p>
            <a:pPr algn="l">
              <a:lnSpc>
                <a:spcPts val="522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67601" y="1872140"/>
            <a:ext cx="980313" cy="801406"/>
          </a:xfrm>
          <a:custGeom>
            <a:avLst/>
            <a:gdLst/>
            <a:ahLst/>
            <a:cxnLst/>
            <a:rect r="r" b="b" t="t" l="l"/>
            <a:pathLst>
              <a:path h="801406" w="980313">
                <a:moveTo>
                  <a:pt x="0" y="0"/>
                </a:moveTo>
                <a:lnTo>
                  <a:pt x="980313" y="0"/>
                </a:lnTo>
                <a:lnTo>
                  <a:pt x="980313"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67601" y="385574"/>
            <a:ext cx="13267041" cy="1152903"/>
          </a:xfrm>
          <a:prstGeom prst="rect">
            <a:avLst/>
          </a:prstGeom>
        </p:spPr>
        <p:txBody>
          <a:bodyPr anchor="t" rtlCol="false" tIns="0" lIns="0" bIns="0" rIns="0">
            <a:spAutoFit/>
          </a:bodyPr>
          <a:lstStyle/>
          <a:p>
            <a:pPr algn="ctr">
              <a:lnSpc>
                <a:spcPts val="9429"/>
              </a:lnSpc>
            </a:pPr>
            <a:r>
              <a:rPr lang="en-US" b="true" sz="6735">
                <a:solidFill>
                  <a:srgbClr val="002B58"/>
                </a:solidFill>
                <a:latin typeface="Monda Bold"/>
                <a:ea typeface="Monda Bold"/>
                <a:cs typeface="Monda Bold"/>
                <a:sym typeface="Monda Bold"/>
              </a:rPr>
              <a:t>FUTURE ENHANCEMENT</a:t>
            </a:r>
          </a:p>
        </p:txBody>
      </p:sp>
      <p:sp>
        <p:nvSpPr>
          <p:cNvPr name="TextBox 9" id="9"/>
          <p:cNvSpPr txBox="true"/>
          <p:nvPr/>
        </p:nvSpPr>
        <p:spPr>
          <a:xfrm rot="0">
            <a:off x="4888012" y="1888396"/>
            <a:ext cx="14242454" cy="796200"/>
          </a:xfrm>
          <a:prstGeom prst="rect">
            <a:avLst/>
          </a:prstGeom>
        </p:spPr>
        <p:txBody>
          <a:bodyPr anchor="t" rtlCol="false" tIns="0" lIns="0" bIns="0" rIns="0">
            <a:spAutoFit/>
          </a:bodyPr>
          <a:lstStyle/>
          <a:p>
            <a:pPr algn="l">
              <a:lnSpc>
                <a:spcPts val="6514"/>
              </a:lnSpc>
            </a:pPr>
            <a:r>
              <a:rPr lang="en-US" sz="4653" spc="148" b="true">
                <a:solidFill>
                  <a:srgbClr val="002B58"/>
                </a:solidFill>
                <a:latin typeface="Monda Bold"/>
                <a:ea typeface="Monda Bold"/>
                <a:cs typeface="Monda Bold"/>
                <a:sym typeface="Monda Bold"/>
              </a:rPr>
              <a:t>Web Development</a:t>
            </a:r>
          </a:p>
        </p:txBody>
      </p:sp>
      <p:sp>
        <p:nvSpPr>
          <p:cNvPr name="TextBox 10" id="10"/>
          <p:cNvSpPr txBox="true"/>
          <p:nvPr/>
        </p:nvSpPr>
        <p:spPr>
          <a:xfrm rot="0">
            <a:off x="4105527" y="2941771"/>
            <a:ext cx="12629116" cy="2777866"/>
          </a:xfrm>
          <a:prstGeom prst="rect">
            <a:avLst/>
          </a:prstGeom>
        </p:spPr>
        <p:txBody>
          <a:bodyPr anchor="t" rtlCol="false" tIns="0" lIns="0" bIns="0" rIns="0">
            <a:spAutoFit/>
          </a:bodyPr>
          <a:lstStyle/>
          <a:p>
            <a:pPr algn="l" marL="871197" indent="-435598" lvl="1">
              <a:lnSpc>
                <a:spcPts val="5649"/>
              </a:lnSpc>
              <a:buFont typeface="Arial"/>
              <a:buChar char="•"/>
            </a:pPr>
            <a:r>
              <a:rPr lang="en-US" sz="4035">
                <a:solidFill>
                  <a:srgbClr val="002B58"/>
                </a:solidFill>
                <a:latin typeface="Monda"/>
                <a:ea typeface="Monda"/>
                <a:cs typeface="Monda"/>
                <a:sym typeface="Monda"/>
              </a:rPr>
              <a:t>Adm</a:t>
            </a:r>
            <a:r>
              <a:rPr lang="en-US" sz="4035">
                <a:solidFill>
                  <a:srgbClr val="002B58"/>
                </a:solidFill>
                <a:latin typeface="Monda"/>
                <a:ea typeface="Monda"/>
                <a:cs typeface="Monda"/>
                <a:sym typeface="Monda"/>
              </a:rPr>
              <a:t>in dashboard for monitoring accidents</a:t>
            </a:r>
          </a:p>
          <a:p>
            <a:pPr algn="l" marL="871197" indent="-435598" lvl="1">
              <a:lnSpc>
                <a:spcPts val="5649"/>
              </a:lnSpc>
              <a:buFont typeface="Arial"/>
              <a:buChar char="•"/>
            </a:pPr>
            <a:r>
              <a:rPr lang="en-US" sz="4035">
                <a:solidFill>
                  <a:srgbClr val="002B58"/>
                </a:solidFill>
                <a:latin typeface="Monda"/>
                <a:ea typeface="Monda"/>
                <a:cs typeface="Monda"/>
                <a:sym typeface="Monda"/>
              </a:rPr>
              <a:t>User</a:t>
            </a:r>
            <a:r>
              <a:rPr lang="en-US" sz="4035">
                <a:solidFill>
                  <a:srgbClr val="002B58"/>
                </a:solidFill>
                <a:latin typeface="Monda"/>
                <a:ea typeface="Monda"/>
                <a:cs typeface="Monda"/>
                <a:sym typeface="Monda"/>
              </a:rPr>
              <a:t> pr</a:t>
            </a:r>
            <a:r>
              <a:rPr lang="en-US" sz="4035">
                <a:solidFill>
                  <a:srgbClr val="002B58"/>
                </a:solidFill>
                <a:latin typeface="Monda"/>
                <a:ea typeface="Monda"/>
                <a:cs typeface="Monda"/>
                <a:sym typeface="Monda"/>
              </a:rPr>
              <a:t>ofile management</a:t>
            </a:r>
          </a:p>
          <a:p>
            <a:pPr algn="l" marL="871197" indent="-435598" lvl="1">
              <a:lnSpc>
                <a:spcPts val="5649"/>
              </a:lnSpc>
              <a:buFont typeface="Arial"/>
              <a:buChar char="•"/>
            </a:pPr>
            <a:r>
              <a:rPr lang="en-US" sz="4035">
                <a:solidFill>
                  <a:srgbClr val="002B58"/>
                </a:solidFill>
                <a:latin typeface="Monda"/>
                <a:ea typeface="Monda"/>
                <a:cs typeface="Monda"/>
                <a:sym typeface="Monda"/>
              </a:rPr>
              <a:t>Analytics and reports on accident occurrences</a:t>
            </a:r>
          </a:p>
          <a:p>
            <a:pPr algn="l">
              <a:lnSpc>
                <a:spcPts val="5229"/>
              </a:lnSpc>
            </a:pPr>
          </a:p>
        </p:txBody>
      </p:sp>
      <p:sp>
        <p:nvSpPr>
          <p:cNvPr name="Freeform 11" id="11"/>
          <p:cNvSpPr/>
          <p:nvPr/>
        </p:nvSpPr>
        <p:spPr>
          <a:xfrm flipH="false" flipV="false" rot="0">
            <a:off x="3467601" y="5422699"/>
            <a:ext cx="980313" cy="801406"/>
          </a:xfrm>
          <a:custGeom>
            <a:avLst/>
            <a:gdLst/>
            <a:ahLst/>
            <a:cxnLst/>
            <a:rect r="r" b="b" t="t" l="l"/>
            <a:pathLst>
              <a:path h="801406" w="980313">
                <a:moveTo>
                  <a:pt x="0" y="0"/>
                </a:moveTo>
                <a:lnTo>
                  <a:pt x="980313" y="0"/>
                </a:lnTo>
                <a:lnTo>
                  <a:pt x="980313" y="801405"/>
                </a:lnTo>
                <a:lnTo>
                  <a:pt x="0" y="8014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888012" y="5321537"/>
            <a:ext cx="9390955" cy="3439537"/>
          </a:xfrm>
          <a:prstGeom prst="rect">
            <a:avLst/>
          </a:prstGeom>
        </p:spPr>
        <p:txBody>
          <a:bodyPr anchor="t" rtlCol="false" tIns="0" lIns="0" bIns="0" rIns="0">
            <a:spAutoFit/>
          </a:bodyPr>
          <a:lstStyle/>
          <a:p>
            <a:pPr algn="l">
              <a:lnSpc>
                <a:spcPts val="3416"/>
              </a:lnSpc>
            </a:pPr>
            <a:r>
              <a:rPr lang="en-US" sz="2440" spc="78" b="true">
                <a:solidFill>
                  <a:srgbClr val="002B58"/>
                </a:solidFill>
                <a:latin typeface="Monda Bold"/>
                <a:ea typeface="Monda Bold"/>
                <a:cs typeface="Monda Bold"/>
                <a:sym typeface="Monda Bold"/>
              </a:rPr>
              <a:t>IoT Data Handling: Use MQTT or WebSockets for real-time data transmission from ESP8266</a:t>
            </a:r>
          </a:p>
          <a:p>
            <a:pPr algn="l">
              <a:lnSpc>
                <a:spcPts val="3416"/>
              </a:lnSpc>
            </a:pPr>
          </a:p>
          <a:p>
            <a:pPr algn="l">
              <a:lnSpc>
                <a:spcPts val="3416"/>
              </a:lnSpc>
            </a:pPr>
            <a:r>
              <a:rPr lang="en-US" sz="2440" spc="78" b="true">
                <a:solidFill>
                  <a:srgbClr val="002B58"/>
                </a:solidFill>
                <a:latin typeface="Monda Bold"/>
                <a:ea typeface="Monda Bold"/>
                <a:cs typeface="Monda Bold"/>
                <a:sym typeface="Monda Bold"/>
              </a:rPr>
              <a:t>MQTT stands for Message Queuing Telemetry Transport </a:t>
            </a:r>
          </a:p>
          <a:p>
            <a:pPr algn="l">
              <a:lnSpc>
                <a:spcPts val="3416"/>
              </a:lnSpc>
            </a:pPr>
            <a:r>
              <a:rPr lang="en-US" sz="2440" spc="78" b="true">
                <a:solidFill>
                  <a:srgbClr val="002B58"/>
                </a:solidFill>
                <a:latin typeface="Monda Bold"/>
                <a:ea typeface="Monda Bold"/>
                <a:cs typeface="Monda Bold"/>
                <a:sym typeface="Monda Bold"/>
              </a:rPr>
              <a:t>It is a lightweight messaging protocol designed for devices with limited resources (like sensors, IoT devices, microcontrollers) and networks with low bandwidth or high latency.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726151" y="2088229"/>
            <a:ext cx="13746153" cy="6261009"/>
          </a:xfrm>
          <a:prstGeom prst="rect">
            <a:avLst/>
          </a:prstGeom>
        </p:spPr>
        <p:txBody>
          <a:bodyPr anchor="t" rtlCol="false" tIns="0" lIns="0" bIns="0" rIns="0">
            <a:spAutoFit/>
          </a:bodyPr>
          <a:lstStyle/>
          <a:p>
            <a:pPr algn="ctr">
              <a:lnSpc>
                <a:spcPts val="4555"/>
              </a:lnSpc>
            </a:pPr>
            <a:r>
              <a:rPr lang="en-US" sz="3253">
                <a:solidFill>
                  <a:srgbClr val="002B58"/>
                </a:solidFill>
                <a:latin typeface="Monda"/>
                <a:ea typeface="Monda"/>
                <a:cs typeface="Monda"/>
                <a:sym typeface="Monda"/>
              </a:rPr>
              <a:t>In conclusion, the Accident Detection System using Arduino presents an efficient, low-cost, and real-time solution to address the growing concern of delayed emergency responses in road accidents. By utilizing sensors like the ADXL335 for impact detection and GPS and GSM modules for location tracking and alert communication, the system ensures that immediate notifications are sent during critical moments. This automated approach not only reduces human dependency but also improves the chances of timely medical assistance, potentially saving lives. The project demonstrates how embedded systems and IOT components can be integrated to build practical safety applications in the real world.</a:t>
            </a:r>
          </a:p>
        </p:txBody>
      </p:sp>
      <p:sp>
        <p:nvSpPr>
          <p:cNvPr name="TextBox 8" id="8"/>
          <p:cNvSpPr txBox="true"/>
          <p:nvPr/>
        </p:nvSpPr>
        <p:spPr>
          <a:xfrm rot="0">
            <a:off x="4307884" y="684069"/>
            <a:ext cx="9672231"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CONCLUSION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743480" y="4136923"/>
            <a:ext cx="12801040" cy="1815869"/>
          </a:xfrm>
          <a:prstGeom prst="rect">
            <a:avLst/>
          </a:prstGeom>
        </p:spPr>
        <p:txBody>
          <a:bodyPr anchor="t" rtlCol="false" tIns="0" lIns="0" bIns="0" rIns="0">
            <a:spAutoFit/>
          </a:bodyPr>
          <a:lstStyle/>
          <a:p>
            <a:pPr algn="ctr">
              <a:lnSpc>
                <a:spcPts val="14887"/>
              </a:lnSpc>
            </a:pPr>
            <a:r>
              <a:rPr lang="en-US" sz="10634">
                <a:solidFill>
                  <a:srgbClr val="002B58"/>
                </a:solidFill>
                <a:latin typeface="Shrikhand"/>
                <a:ea typeface="Shrikhand"/>
                <a:cs typeface="Shrikhand"/>
                <a:sym typeface="Shrikhan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517049" y="5429725"/>
            <a:ext cx="9295205" cy="5948931"/>
          </a:xfrm>
          <a:custGeom>
            <a:avLst/>
            <a:gdLst/>
            <a:ahLst/>
            <a:cxnLst/>
            <a:rect r="r" b="b" t="t" l="l"/>
            <a:pathLst>
              <a:path h="5948931" w="9295205">
                <a:moveTo>
                  <a:pt x="9295205" y="0"/>
                </a:moveTo>
                <a:lnTo>
                  <a:pt x="0" y="0"/>
                </a:lnTo>
                <a:lnTo>
                  <a:pt x="0" y="5948931"/>
                </a:lnTo>
                <a:lnTo>
                  <a:pt x="9295205" y="5948931"/>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52516"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942672" y="3264131"/>
            <a:ext cx="14929638" cy="5137069"/>
          </a:xfrm>
          <a:prstGeom prst="rect">
            <a:avLst/>
          </a:prstGeom>
        </p:spPr>
        <p:txBody>
          <a:bodyPr anchor="t" rtlCol="false" tIns="0" lIns="0" bIns="0" rIns="0">
            <a:spAutoFit/>
          </a:bodyPr>
          <a:lstStyle/>
          <a:p>
            <a:pPr algn="l" marL="621400" indent="-310700" lvl="1">
              <a:lnSpc>
                <a:spcPts val="4029"/>
              </a:lnSpc>
              <a:buFont typeface="Arial"/>
              <a:buChar char="•"/>
            </a:pPr>
            <a:r>
              <a:rPr lang="en-US" b="true" sz="2878">
                <a:solidFill>
                  <a:srgbClr val="002B58"/>
                </a:solidFill>
                <a:latin typeface="Monda Bold"/>
                <a:ea typeface="Monda Bold"/>
                <a:cs typeface="Monda Bold"/>
                <a:sym typeface="Monda Bold"/>
              </a:rPr>
              <a:t>FOR ACCIDENT DETECTION SYSTEMS, WE CAN USE VARIOUS MICROCONTROLLERS LIKE:</a:t>
            </a:r>
          </a:p>
          <a:p>
            <a:pPr algn="l">
              <a:lnSpc>
                <a:spcPts val="4029"/>
              </a:lnSpc>
            </a:pPr>
            <a:r>
              <a:rPr lang="en-US" sz="2878" b="true">
                <a:solidFill>
                  <a:srgbClr val="002B58"/>
                </a:solidFill>
                <a:latin typeface="Monda Bold"/>
                <a:ea typeface="Monda Bold"/>
                <a:cs typeface="Monda Bold"/>
                <a:sym typeface="Monda Bold"/>
              </a:rPr>
              <a:t>        🔹 Arduino UNO / Nano</a:t>
            </a:r>
          </a:p>
          <a:p>
            <a:pPr algn="l">
              <a:lnSpc>
                <a:spcPts val="4029"/>
              </a:lnSpc>
            </a:pPr>
            <a:r>
              <a:rPr lang="en-US" sz="2878" b="true">
                <a:solidFill>
                  <a:srgbClr val="002B58"/>
                </a:solidFill>
                <a:latin typeface="Monda Bold"/>
                <a:ea typeface="Monda Bold"/>
                <a:cs typeface="Monda Bold"/>
                <a:sym typeface="Monda Bold"/>
              </a:rPr>
              <a:t>        🔹 ESP8266 (also known as NodeMCU)</a:t>
            </a:r>
          </a:p>
          <a:p>
            <a:pPr algn="l">
              <a:lnSpc>
                <a:spcPts val="4029"/>
              </a:lnSpc>
            </a:pPr>
            <a:r>
              <a:rPr lang="en-US" sz="2878" b="true">
                <a:solidFill>
                  <a:srgbClr val="002B58"/>
                </a:solidFill>
                <a:latin typeface="Monda Bold"/>
                <a:ea typeface="Monda Bold"/>
                <a:cs typeface="Monda Bold"/>
                <a:sym typeface="Monda Bold"/>
              </a:rPr>
              <a:t>        🔹 ESP32, etc.</a:t>
            </a:r>
          </a:p>
          <a:p>
            <a:pPr algn="l">
              <a:lnSpc>
                <a:spcPts val="4864"/>
              </a:lnSpc>
            </a:pPr>
          </a:p>
          <a:p>
            <a:pPr algn="l">
              <a:lnSpc>
                <a:spcPts val="4029"/>
              </a:lnSpc>
              <a:spcBef>
                <a:spcPct val="0"/>
              </a:spcBef>
            </a:pPr>
          </a:p>
          <a:p>
            <a:pPr algn="l">
              <a:lnSpc>
                <a:spcPts val="4029"/>
              </a:lnSpc>
              <a:spcBef>
                <a:spcPct val="0"/>
              </a:spcBef>
            </a:pPr>
          </a:p>
          <a:p>
            <a:pPr algn="l">
              <a:lnSpc>
                <a:spcPts val="4029"/>
              </a:lnSpc>
              <a:spcBef>
                <a:spcPct val="0"/>
              </a:spcBef>
            </a:pPr>
          </a:p>
          <a:p>
            <a:pPr algn="l">
              <a:lnSpc>
                <a:spcPts val="4029"/>
              </a:lnSpc>
              <a:spcBef>
                <a:spcPct val="0"/>
              </a:spcBef>
            </a:pPr>
          </a:p>
        </p:txBody>
      </p:sp>
      <p:sp>
        <p:nvSpPr>
          <p:cNvPr name="Freeform 9" id="9"/>
          <p:cNvSpPr/>
          <p:nvPr/>
        </p:nvSpPr>
        <p:spPr>
          <a:xfrm flipH="false" flipV="false" rot="0">
            <a:off x="2442144" y="6399494"/>
            <a:ext cx="4036280" cy="2689172"/>
          </a:xfrm>
          <a:custGeom>
            <a:avLst/>
            <a:gdLst/>
            <a:ahLst/>
            <a:cxnLst/>
            <a:rect r="r" b="b" t="t" l="l"/>
            <a:pathLst>
              <a:path h="2689172" w="4036280">
                <a:moveTo>
                  <a:pt x="0" y="0"/>
                </a:moveTo>
                <a:lnTo>
                  <a:pt x="4036280" y="0"/>
                </a:lnTo>
                <a:lnTo>
                  <a:pt x="4036280" y="2689172"/>
                </a:lnTo>
                <a:lnTo>
                  <a:pt x="0" y="2689172"/>
                </a:lnTo>
                <a:lnTo>
                  <a:pt x="0" y="0"/>
                </a:lnTo>
                <a:close/>
              </a:path>
            </a:pathLst>
          </a:custGeom>
          <a:blipFill>
            <a:blip r:embed="rId9"/>
            <a:stretch>
              <a:fillRect l="0" t="0" r="0" b="0"/>
            </a:stretch>
          </a:blipFill>
        </p:spPr>
      </p:sp>
      <p:sp>
        <p:nvSpPr>
          <p:cNvPr name="Freeform 10" id="10"/>
          <p:cNvSpPr/>
          <p:nvPr/>
        </p:nvSpPr>
        <p:spPr>
          <a:xfrm flipH="false" flipV="false" rot="0">
            <a:off x="7111841" y="5247309"/>
            <a:ext cx="4064317" cy="3927146"/>
          </a:xfrm>
          <a:custGeom>
            <a:avLst/>
            <a:gdLst/>
            <a:ahLst/>
            <a:cxnLst/>
            <a:rect r="r" b="b" t="t" l="l"/>
            <a:pathLst>
              <a:path h="3927146" w="4064317">
                <a:moveTo>
                  <a:pt x="0" y="0"/>
                </a:moveTo>
                <a:lnTo>
                  <a:pt x="4064318" y="0"/>
                </a:lnTo>
                <a:lnTo>
                  <a:pt x="4064318" y="3927146"/>
                </a:lnTo>
                <a:lnTo>
                  <a:pt x="0" y="3927146"/>
                </a:lnTo>
                <a:lnTo>
                  <a:pt x="0" y="0"/>
                </a:lnTo>
                <a:close/>
              </a:path>
            </a:pathLst>
          </a:custGeom>
          <a:blipFill>
            <a:blip r:embed="rId10"/>
            <a:stretch>
              <a:fillRect l="0" t="0" r="0" b="0"/>
            </a:stretch>
          </a:blipFill>
        </p:spPr>
      </p:sp>
      <p:sp>
        <p:nvSpPr>
          <p:cNvPr name="TextBox 11" id="11"/>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TextBox 12" id="12"/>
          <p:cNvSpPr txBox="true"/>
          <p:nvPr/>
        </p:nvSpPr>
        <p:spPr>
          <a:xfrm rot="0">
            <a:off x="3536397" y="2360150"/>
            <a:ext cx="13009677" cy="688081"/>
          </a:xfrm>
          <a:prstGeom prst="rect">
            <a:avLst/>
          </a:prstGeom>
        </p:spPr>
        <p:txBody>
          <a:bodyPr anchor="t" rtlCol="false" tIns="0" lIns="0" bIns="0" rIns="0">
            <a:spAutoFit/>
          </a:bodyPr>
          <a:lstStyle/>
          <a:p>
            <a:pPr algn="l">
              <a:lnSpc>
                <a:spcPts val="5649"/>
              </a:lnSpc>
            </a:pPr>
            <a:r>
              <a:rPr lang="en-US" sz="4035" b="true">
                <a:solidFill>
                  <a:srgbClr val="002B58"/>
                </a:solidFill>
                <a:latin typeface="Monda Bold"/>
                <a:ea typeface="Monda Bold"/>
                <a:cs typeface="Monda Bold"/>
                <a:sym typeface="Monda Bold"/>
              </a:rPr>
              <a:t>MICROCONTROLLER (ESP8266)</a:t>
            </a:r>
          </a:p>
        </p:txBody>
      </p:sp>
      <p:sp>
        <p:nvSpPr>
          <p:cNvPr name="TextBox 13" id="13"/>
          <p:cNvSpPr txBox="true"/>
          <p:nvPr/>
        </p:nvSpPr>
        <p:spPr>
          <a:xfrm rot="0">
            <a:off x="3597684" y="9031516"/>
            <a:ext cx="2151936" cy="481330"/>
          </a:xfrm>
          <a:prstGeom prst="rect">
            <a:avLst/>
          </a:prstGeom>
        </p:spPr>
        <p:txBody>
          <a:bodyPr anchor="t" rtlCol="false" tIns="0" lIns="0" bIns="0" rIns="0">
            <a:spAutoFit/>
          </a:bodyPr>
          <a:lstStyle/>
          <a:p>
            <a:pPr algn="ctr">
              <a:lnSpc>
                <a:spcPts val="3920"/>
              </a:lnSpc>
            </a:pPr>
            <a:r>
              <a:rPr lang="en-US" sz="2800">
                <a:solidFill>
                  <a:srgbClr val="002B58"/>
                </a:solidFill>
                <a:latin typeface="Canva Sans"/>
                <a:ea typeface="Canva Sans"/>
                <a:cs typeface="Canva Sans"/>
                <a:sym typeface="Canva Sans"/>
              </a:rPr>
              <a:t>Arduino Uno</a:t>
            </a:r>
          </a:p>
        </p:txBody>
      </p:sp>
      <p:sp>
        <p:nvSpPr>
          <p:cNvPr name="TextBox 14" id="14"/>
          <p:cNvSpPr txBox="true"/>
          <p:nvPr/>
        </p:nvSpPr>
        <p:spPr>
          <a:xfrm rot="0">
            <a:off x="8378726" y="9031516"/>
            <a:ext cx="1530548" cy="481330"/>
          </a:xfrm>
          <a:prstGeom prst="rect">
            <a:avLst/>
          </a:prstGeom>
        </p:spPr>
        <p:txBody>
          <a:bodyPr anchor="t" rtlCol="false" tIns="0" lIns="0" bIns="0" rIns="0">
            <a:spAutoFit/>
          </a:bodyPr>
          <a:lstStyle/>
          <a:p>
            <a:pPr algn="ctr">
              <a:lnSpc>
                <a:spcPts val="3920"/>
              </a:lnSpc>
            </a:pPr>
            <a:r>
              <a:rPr lang="en-US" sz="2800">
                <a:solidFill>
                  <a:srgbClr val="002B58"/>
                </a:solidFill>
                <a:latin typeface="Canva Sans"/>
                <a:ea typeface="Canva Sans"/>
                <a:cs typeface="Canva Sans"/>
                <a:sym typeface="Canva Sans"/>
              </a:rPr>
              <a:t>ESP8266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01623"/>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Freeform 8" id="8"/>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36397" y="2360150"/>
            <a:ext cx="13009677" cy="688081"/>
          </a:xfrm>
          <a:prstGeom prst="rect">
            <a:avLst/>
          </a:prstGeom>
        </p:spPr>
        <p:txBody>
          <a:bodyPr anchor="t" rtlCol="false" tIns="0" lIns="0" bIns="0" rIns="0">
            <a:spAutoFit/>
          </a:bodyPr>
          <a:lstStyle/>
          <a:p>
            <a:pPr algn="l">
              <a:lnSpc>
                <a:spcPts val="5649"/>
              </a:lnSpc>
            </a:pPr>
            <a:r>
              <a:rPr lang="en-US" sz="4035" b="true">
                <a:solidFill>
                  <a:srgbClr val="002B58"/>
                </a:solidFill>
                <a:latin typeface="Monda Bold"/>
                <a:ea typeface="Monda Bold"/>
                <a:cs typeface="Monda Bold"/>
                <a:sym typeface="Monda Bold"/>
              </a:rPr>
              <a:t>MICROCONTROLLER (ESP8266)</a:t>
            </a:r>
          </a:p>
        </p:txBody>
      </p:sp>
      <p:sp>
        <p:nvSpPr>
          <p:cNvPr name="TextBox 10" id="10"/>
          <p:cNvSpPr txBox="true"/>
          <p:nvPr/>
        </p:nvSpPr>
        <p:spPr>
          <a:xfrm rot="0">
            <a:off x="2876963" y="2712128"/>
            <a:ext cx="13669111" cy="7763429"/>
          </a:xfrm>
          <a:prstGeom prst="rect">
            <a:avLst/>
          </a:prstGeom>
        </p:spPr>
        <p:txBody>
          <a:bodyPr anchor="t" rtlCol="false" tIns="0" lIns="0" bIns="0" rIns="0">
            <a:spAutoFit/>
          </a:bodyPr>
          <a:lstStyle/>
          <a:p>
            <a:pPr algn="l">
              <a:lnSpc>
                <a:spcPts val="4309"/>
              </a:lnSpc>
            </a:pPr>
          </a:p>
          <a:p>
            <a:pPr algn="l" marL="621400" indent="-310700" lvl="1">
              <a:lnSpc>
                <a:spcPts val="4029"/>
              </a:lnSpc>
              <a:spcBef>
                <a:spcPct val="0"/>
              </a:spcBef>
              <a:buFont typeface="Arial"/>
              <a:buChar char="•"/>
            </a:pPr>
            <a:r>
              <a:rPr lang="en-US" b="true" sz="2878">
                <a:solidFill>
                  <a:srgbClr val="002B58"/>
                </a:solidFill>
                <a:latin typeface="Monda Bold"/>
                <a:ea typeface="Monda Bold"/>
                <a:cs typeface="Monda Bold"/>
                <a:sym typeface="Monda Bold"/>
              </a:rPr>
              <a:t>In </a:t>
            </a:r>
            <a:r>
              <a:rPr lang="en-US" b="true" sz="2878">
                <a:solidFill>
                  <a:srgbClr val="002B58"/>
                </a:solidFill>
                <a:latin typeface="Monda Bold"/>
                <a:ea typeface="Monda Bold"/>
                <a:cs typeface="Monda Bold"/>
                <a:sym typeface="Monda Bold"/>
              </a:rPr>
              <a:t>our project, we used ESP8266 (NodeMCU) instead of Arduino because:</a:t>
            </a:r>
          </a:p>
          <a:p>
            <a:pPr algn="l">
              <a:lnSpc>
                <a:spcPts val="4029"/>
              </a:lnSpc>
              <a:spcBef>
                <a:spcPct val="0"/>
              </a:spcBef>
            </a:pPr>
            <a:r>
              <a:rPr lang="en-US" b="true" sz="2878">
                <a:solidFill>
                  <a:srgbClr val="002B58"/>
                </a:solidFill>
                <a:latin typeface="Monda Bold"/>
                <a:ea typeface="Monda Bold"/>
                <a:cs typeface="Monda Bold"/>
                <a:sym typeface="Monda Bold"/>
              </a:rPr>
              <a:t>      </a:t>
            </a:r>
            <a:r>
              <a:rPr lang="en-US" b="true" sz="2878">
                <a:solidFill>
                  <a:srgbClr val="002B58"/>
                </a:solidFill>
                <a:latin typeface="Monda Bold"/>
                <a:ea typeface="Monda Bold"/>
                <a:cs typeface="Monda Bold"/>
                <a:sym typeface="Monda Bold"/>
              </a:rPr>
              <a:t>✅ It has built-in Wi-Fi, which allows us to send accident alerts online.</a:t>
            </a:r>
          </a:p>
          <a:p>
            <a:pPr algn="l">
              <a:lnSpc>
                <a:spcPts val="4029"/>
              </a:lnSpc>
              <a:spcBef>
                <a:spcPct val="0"/>
              </a:spcBef>
            </a:pPr>
            <a:r>
              <a:rPr lang="en-US" b="true" sz="2878">
                <a:solidFill>
                  <a:srgbClr val="002B58"/>
                </a:solidFill>
                <a:latin typeface="Monda Bold"/>
                <a:ea typeface="Monda Bold"/>
                <a:cs typeface="Monda Bold"/>
                <a:sym typeface="Monda Bold"/>
              </a:rPr>
              <a:t>      </a:t>
            </a:r>
            <a:r>
              <a:rPr lang="en-US" b="true" sz="2878">
                <a:solidFill>
                  <a:srgbClr val="002B58"/>
                </a:solidFill>
                <a:latin typeface="Monda Bold"/>
                <a:ea typeface="Monda Bold"/>
                <a:cs typeface="Monda Bold"/>
                <a:sym typeface="Monda Bold"/>
              </a:rPr>
              <a:t>✅ Reduces the need for an external Wi-Fi module like ESP-01.</a:t>
            </a:r>
          </a:p>
          <a:p>
            <a:pPr algn="l">
              <a:lnSpc>
                <a:spcPts val="4029"/>
              </a:lnSpc>
              <a:spcBef>
                <a:spcPct val="0"/>
              </a:spcBef>
            </a:pPr>
          </a:p>
          <a:p>
            <a:pPr algn="l">
              <a:lnSpc>
                <a:spcPts val="4449"/>
              </a:lnSpc>
              <a:spcBef>
                <a:spcPct val="0"/>
              </a:spcBef>
            </a:pPr>
            <a:r>
              <a:rPr lang="en-US" b="true" sz="3178">
                <a:solidFill>
                  <a:srgbClr val="002B58"/>
                </a:solidFill>
                <a:latin typeface="Monda Bold"/>
                <a:ea typeface="Monda Bold"/>
                <a:cs typeface="Monda Bold"/>
                <a:sym typeface="Monda Bold"/>
              </a:rPr>
              <a:t>Limitations:</a:t>
            </a:r>
          </a:p>
          <a:p>
            <a:pPr algn="l">
              <a:lnSpc>
                <a:spcPts val="4029"/>
              </a:lnSpc>
              <a:spcBef>
                <a:spcPct val="0"/>
              </a:spcBef>
            </a:pPr>
            <a:r>
              <a:rPr lang="en-US" b="true" sz="2878">
                <a:solidFill>
                  <a:srgbClr val="002B58"/>
                </a:solidFill>
                <a:latin typeface="Monda Bold"/>
                <a:ea typeface="Monda Bold"/>
                <a:cs typeface="Monda Bold"/>
                <a:sym typeface="Monda Bold"/>
              </a:rPr>
              <a:t> </a:t>
            </a:r>
            <a:r>
              <a:rPr lang="en-US" b="true" sz="2878">
                <a:solidFill>
                  <a:srgbClr val="002B58"/>
                </a:solidFill>
                <a:latin typeface="Monda Bold"/>
                <a:ea typeface="Monda Bold"/>
                <a:cs typeface="Monda Bold"/>
                <a:sym typeface="Monda Bold"/>
              </a:rPr>
              <a:t>However, ESP8266 has limited GPIO pins, so if your project includes    multiple sensors or input devices, it’s better to use Arduino as the main controller and ESP8266 just for Wi-Fi communication.</a:t>
            </a:r>
          </a:p>
          <a:p>
            <a:pPr algn="l">
              <a:lnSpc>
                <a:spcPts val="4864"/>
              </a:lnSpc>
            </a:pPr>
          </a:p>
          <a:p>
            <a:pPr algn="l">
              <a:lnSpc>
                <a:spcPts val="4029"/>
              </a:lnSpc>
              <a:spcBef>
                <a:spcPct val="0"/>
              </a:spcBef>
            </a:pPr>
          </a:p>
          <a:p>
            <a:pPr algn="l">
              <a:lnSpc>
                <a:spcPts val="4029"/>
              </a:lnSpc>
              <a:spcBef>
                <a:spcPct val="0"/>
              </a:spcBef>
            </a:pPr>
          </a:p>
          <a:p>
            <a:pPr algn="l">
              <a:lnSpc>
                <a:spcPts val="4029"/>
              </a:lnSpc>
              <a:spcBef>
                <a:spcPct val="0"/>
              </a:spcBef>
            </a:pPr>
          </a:p>
          <a:p>
            <a:pPr algn="l">
              <a:lnSpc>
                <a:spcPts val="402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36460"/>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988432" y="1993716"/>
            <a:ext cx="6299568" cy="6299568"/>
          </a:xfrm>
          <a:custGeom>
            <a:avLst/>
            <a:gdLst/>
            <a:ahLst/>
            <a:cxnLst/>
            <a:rect r="r" b="b" t="t" l="l"/>
            <a:pathLst>
              <a:path h="6299568" w="6299568">
                <a:moveTo>
                  <a:pt x="0" y="0"/>
                </a:moveTo>
                <a:lnTo>
                  <a:pt x="6299568" y="0"/>
                </a:lnTo>
                <a:lnTo>
                  <a:pt x="6299568" y="6299568"/>
                </a:lnTo>
                <a:lnTo>
                  <a:pt x="0" y="6299568"/>
                </a:lnTo>
                <a:lnTo>
                  <a:pt x="0" y="0"/>
                </a:lnTo>
                <a:close/>
              </a:path>
            </a:pathLst>
          </a:custGeom>
          <a:blipFill>
            <a:blip r:embed="rId9"/>
            <a:stretch>
              <a:fillRect l="0" t="0" r="0" b="0"/>
            </a:stretch>
          </a:blipFill>
        </p:spPr>
      </p:sp>
      <p:sp>
        <p:nvSpPr>
          <p:cNvPr name="TextBox 9" id="9"/>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TextBox 10" id="10"/>
          <p:cNvSpPr txBox="true"/>
          <p:nvPr/>
        </p:nvSpPr>
        <p:spPr>
          <a:xfrm rot="0">
            <a:off x="3555447" y="2441430"/>
            <a:ext cx="13722903" cy="1402456"/>
          </a:xfrm>
          <a:prstGeom prst="rect">
            <a:avLst/>
          </a:prstGeom>
        </p:spPr>
        <p:txBody>
          <a:bodyPr anchor="t" rtlCol="false" tIns="0" lIns="0" bIns="0" rIns="0">
            <a:spAutoFit/>
          </a:bodyPr>
          <a:lstStyle/>
          <a:p>
            <a:pPr algn="l">
              <a:lnSpc>
                <a:spcPts val="5649"/>
              </a:lnSpc>
            </a:pPr>
            <a:r>
              <a:rPr lang="en-US" sz="4035" b="true">
                <a:solidFill>
                  <a:srgbClr val="002B58"/>
                </a:solidFill>
                <a:latin typeface="Monda Bold"/>
                <a:ea typeface="Monda Bold"/>
                <a:cs typeface="Monda Bold"/>
                <a:sym typeface="Monda Bold"/>
              </a:rPr>
              <a:t>GPS6MV2 MODULE: RETRIEVES REAL-TIME LOCATION.</a:t>
            </a:r>
          </a:p>
        </p:txBody>
      </p:sp>
      <p:sp>
        <p:nvSpPr>
          <p:cNvPr name="TextBox 11" id="11"/>
          <p:cNvSpPr txBox="true"/>
          <p:nvPr/>
        </p:nvSpPr>
        <p:spPr>
          <a:xfrm rot="0">
            <a:off x="1255783" y="4211870"/>
            <a:ext cx="11312357" cy="4282074"/>
          </a:xfrm>
          <a:prstGeom prst="rect">
            <a:avLst/>
          </a:prstGeom>
        </p:spPr>
        <p:txBody>
          <a:bodyPr anchor="t" rtlCol="false" tIns="0" lIns="0" bIns="0" rIns="0">
            <a:spAutoFit/>
          </a:bodyPr>
          <a:lstStyle/>
          <a:p>
            <a:pPr algn="l" marL="601725" indent="-300862" lvl="1">
              <a:lnSpc>
                <a:spcPts val="4877"/>
              </a:lnSpc>
              <a:buFont typeface="Arial"/>
              <a:buChar char="•"/>
            </a:pPr>
            <a:r>
              <a:rPr lang="en-US" b="true" sz="2787">
                <a:solidFill>
                  <a:srgbClr val="002B58"/>
                </a:solidFill>
                <a:latin typeface="Monda Bold"/>
                <a:ea typeface="Monda Bold"/>
                <a:cs typeface="Monda Bold"/>
                <a:sym typeface="Monda Bold"/>
              </a:rPr>
              <a:t>GPS6MV2 IS A (GLOBAL POSITIONING SYSTEM) RECEIVER MODULE USED TO OBTAIN THE EXACT LATITUDE, LONGITUDE, SPEED, AND TIME OF A VEHICLE.</a:t>
            </a:r>
          </a:p>
          <a:p>
            <a:pPr algn="l">
              <a:lnSpc>
                <a:spcPts val="4877"/>
              </a:lnSpc>
            </a:pPr>
          </a:p>
          <a:p>
            <a:pPr algn="l" marL="601725" indent="-300862" lvl="1">
              <a:lnSpc>
                <a:spcPts val="4877"/>
              </a:lnSpc>
              <a:buFont typeface="Arial"/>
              <a:buChar char="•"/>
            </a:pPr>
            <a:r>
              <a:rPr lang="en-US" b="true" sz="2787">
                <a:solidFill>
                  <a:srgbClr val="002B58"/>
                </a:solidFill>
                <a:latin typeface="Monda Bold"/>
                <a:ea typeface="Monda Bold"/>
                <a:cs typeface="Monda Bold"/>
                <a:sym typeface="Monda Bold"/>
              </a:rPr>
              <a:t>IT HELPS TO PINPOINT THE ACCIDENT LOCATION SO THAT EMERGENCY MESSAGES CAN BE SENT ALONG WITH ACCURATE COORDINATES.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36460"/>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Freeform 8" id="8"/>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36397" y="2360150"/>
            <a:ext cx="13722903" cy="687959"/>
          </a:xfrm>
          <a:prstGeom prst="rect">
            <a:avLst/>
          </a:prstGeom>
        </p:spPr>
        <p:txBody>
          <a:bodyPr anchor="t" rtlCol="false" tIns="0" lIns="0" bIns="0" rIns="0">
            <a:spAutoFit/>
          </a:bodyPr>
          <a:lstStyle/>
          <a:p>
            <a:pPr algn="l">
              <a:lnSpc>
                <a:spcPts val="5656"/>
              </a:lnSpc>
            </a:pPr>
            <a:r>
              <a:rPr lang="en-US" sz="4040" b="true">
                <a:solidFill>
                  <a:srgbClr val="002B58"/>
                </a:solidFill>
                <a:latin typeface="Monda Bold"/>
                <a:ea typeface="Monda Bold"/>
                <a:cs typeface="Monda Bold"/>
                <a:sym typeface="Monda Bold"/>
              </a:rPr>
              <a:t>GPS MODULE: RETRIEVES REAL-TIME LOCATION.</a:t>
            </a:r>
          </a:p>
        </p:txBody>
      </p:sp>
      <p:sp>
        <p:nvSpPr>
          <p:cNvPr name="TextBox 10" id="10"/>
          <p:cNvSpPr txBox="true"/>
          <p:nvPr/>
        </p:nvSpPr>
        <p:spPr>
          <a:xfrm rot="0">
            <a:off x="1598510" y="3514922"/>
            <a:ext cx="14185588" cy="8405495"/>
          </a:xfrm>
          <a:prstGeom prst="rect">
            <a:avLst/>
          </a:prstGeom>
        </p:spPr>
        <p:txBody>
          <a:bodyPr anchor="t" rtlCol="false" tIns="0" lIns="0" bIns="0" rIns="0">
            <a:spAutoFit/>
          </a:bodyPr>
          <a:lstStyle/>
          <a:p>
            <a:pPr algn="just">
              <a:lnSpc>
                <a:spcPts val="4480"/>
              </a:lnSpc>
            </a:pPr>
            <a:r>
              <a:rPr lang="en-US" sz="3200" b="true">
                <a:solidFill>
                  <a:srgbClr val="002B58"/>
                </a:solidFill>
                <a:latin typeface="Monda Bold"/>
                <a:ea typeface="Monda Bold"/>
                <a:cs typeface="Monda Bold"/>
                <a:sym typeface="Monda Bold"/>
              </a:rPr>
              <a:t>Fe</a:t>
            </a:r>
            <a:r>
              <a:rPr lang="en-US" sz="3200" b="true">
                <a:solidFill>
                  <a:srgbClr val="002B58"/>
                </a:solidFill>
                <a:latin typeface="Monda Bold"/>
                <a:ea typeface="Monda Bold"/>
                <a:cs typeface="Monda Bold"/>
                <a:sym typeface="Monda Bold"/>
              </a:rPr>
              <a:t>atures:</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Operates on 3.3V–5V, making it compatible with Arduino and ESP8266</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UA</a:t>
            </a:r>
            <a:r>
              <a:rPr lang="en-US" b="true" sz="3200">
                <a:solidFill>
                  <a:srgbClr val="002B58"/>
                </a:solidFill>
                <a:latin typeface="Monda Bold"/>
                <a:ea typeface="Monda Bold"/>
                <a:cs typeface="Monda Bold"/>
                <a:sym typeface="Monda Bold"/>
              </a:rPr>
              <a:t>RT int</a:t>
            </a:r>
            <a:r>
              <a:rPr lang="en-US" b="true" sz="3200">
                <a:solidFill>
                  <a:srgbClr val="002B58"/>
                </a:solidFill>
                <a:latin typeface="Monda Bold"/>
                <a:ea typeface="Monda Bold"/>
                <a:cs typeface="Monda Bold"/>
                <a:sym typeface="Monda Bold"/>
              </a:rPr>
              <a:t>erface (TX, RX) for easy serial communication</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High sensitivity: works well in moving vehicles</a:t>
            </a:r>
          </a:p>
          <a:p>
            <a:pPr algn="just">
              <a:lnSpc>
                <a:spcPts val="4480"/>
              </a:lnSpc>
            </a:pPr>
          </a:p>
          <a:p>
            <a:pPr algn="just">
              <a:lnSpc>
                <a:spcPts val="4480"/>
              </a:lnSpc>
            </a:pPr>
            <a:r>
              <a:rPr lang="en-US" sz="3200" b="true">
                <a:solidFill>
                  <a:srgbClr val="002B58"/>
                </a:solidFill>
                <a:latin typeface="Monda Bold"/>
                <a:ea typeface="Monda Bold"/>
                <a:cs typeface="Monda Bold"/>
                <a:sym typeface="Monda Bold"/>
              </a:rPr>
              <a:t> </a:t>
            </a:r>
            <a:r>
              <a:rPr lang="en-US" sz="3200" b="true">
                <a:solidFill>
                  <a:srgbClr val="002B58"/>
                </a:solidFill>
                <a:latin typeface="Monda Bold"/>
                <a:ea typeface="Monda Bold"/>
                <a:cs typeface="Monda Bold"/>
                <a:sym typeface="Monda Bold"/>
              </a:rPr>
              <a:t>Limitations:</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Does not catch signal indoors (requires open sky)</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Accuracy reduces in tunnels, forests, or between tall buildings</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Takes time (cold start) to lock satellites initially</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H</a:t>
            </a:r>
            <a:r>
              <a:rPr lang="en-US" b="true" sz="3200">
                <a:solidFill>
                  <a:srgbClr val="002B58"/>
                </a:solidFill>
                <a:latin typeface="Monda Bold"/>
                <a:ea typeface="Monda Bold"/>
                <a:cs typeface="Monda Bold"/>
                <a:sym typeface="Monda Bold"/>
              </a:rPr>
              <a:t>eavily depends on satellite availability</a:t>
            </a:r>
          </a:p>
          <a:p>
            <a:pPr algn="just">
              <a:lnSpc>
                <a:spcPts val="4480"/>
              </a:lnSpc>
            </a:pPr>
          </a:p>
          <a:p>
            <a:pPr algn="just">
              <a:lnSpc>
                <a:spcPts val="4480"/>
              </a:lnSpc>
            </a:pPr>
          </a:p>
          <a:p>
            <a:pPr algn="just">
              <a:lnSpc>
                <a:spcPts val="4480"/>
              </a:lnSpc>
              <a:spcBef>
                <a:spcPct val="0"/>
              </a:spcBef>
            </a:pPr>
          </a:p>
          <a:p>
            <a:pPr algn="just">
              <a:lnSpc>
                <a:spcPts val="448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36460"/>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536397" y="2360150"/>
            <a:ext cx="13722903" cy="2831084"/>
          </a:xfrm>
          <a:prstGeom prst="rect">
            <a:avLst/>
          </a:prstGeom>
        </p:spPr>
        <p:txBody>
          <a:bodyPr anchor="t" rtlCol="false" tIns="0" lIns="0" bIns="0" rIns="0">
            <a:spAutoFit/>
          </a:bodyPr>
          <a:lstStyle/>
          <a:p>
            <a:pPr algn="l">
              <a:lnSpc>
                <a:spcPts val="5656"/>
              </a:lnSpc>
            </a:pPr>
            <a:r>
              <a:rPr lang="en-US" sz="4040" b="true">
                <a:solidFill>
                  <a:srgbClr val="002B58"/>
                </a:solidFill>
                <a:latin typeface="Monda Bold"/>
                <a:ea typeface="Monda Bold"/>
                <a:cs typeface="Monda Bold"/>
                <a:sym typeface="Monda Bold"/>
              </a:rPr>
              <a:t>GSM MODULE (SIM900A): SENDS SMS ALERT.</a:t>
            </a:r>
          </a:p>
          <a:p>
            <a:pPr algn="l">
              <a:lnSpc>
                <a:spcPts val="5656"/>
              </a:lnSpc>
            </a:pPr>
            <a:r>
              <a:rPr lang="en-US" sz="4040" b="true">
                <a:solidFill>
                  <a:srgbClr val="002B58"/>
                </a:solidFill>
                <a:latin typeface="Monda Bold"/>
                <a:ea typeface="Monda Bold"/>
                <a:cs typeface="Monda Bold"/>
                <a:sym typeface="Monda Bold"/>
              </a:rPr>
              <a:t>(OPTIONAL)</a:t>
            </a:r>
          </a:p>
          <a:p>
            <a:pPr algn="l">
              <a:lnSpc>
                <a:spcPts val="5656"/>
              </a:lnSpc>
            </a:pPr>
          </a:p>
          <a:p>
            <a:pPr algn="l">
              <a:lnSpc>
                <a:spcPts val="5656"/>
              </a:lnSpc>
            </a:pPr>
          </a:p>
        </p:txBody>
      </p:sp>
      <p:sp>
        <p:nvSpPr>
          <p:cNvPr name="Freeform 9" id="9"/>
          <p:cNvSpPr/>
          <p:nvPr/>
        </p:nvSpPr>
        <p:spPr>
          <a:xfrm flipH="false" flipV="false" rot="0">
            <a:off x="12730687" y="2238006"/>
            <a:ext cx="5328258" cy="5328258"/>
          </a:xfrm>
          <a:custGeom>
            <a:avLst/>
            <a:gdLst/>
            <a:ahLst/>
            <a:cxnLst/>
            <a:rect r="r" b="b" t="t" l="l"/>
            <a:pathLst>
              <a:path h="5328258" w="5328258">
                <a:moveTo>
                  <a:pt x="0" y="0"/>
                </a:moveTo>
                <a:lnTo>
                  <a:pt x="5328258" y="0"/>
                </a:lnTo>
                <a:lnTo>
                  <a:pt x="5328258" y="5328258"/>
                </a:lnTo>
                <a:lnTo>
                  <a:pt x="0" y="5328258"/>
                </a:lnTo>
                <a:lnTo>
                  <a:pt x="0" y="0"/>
                </a:lnTo>
                <a:close/>
              </a:path>
            </a:pathLst>
          </a:custGeom>
          <a:blipFill>
            <a:blip r:embed="rId9"/>
            <a:stretch>
              <a:fillRect l="0" t="0" r="0" b="0"/>
            </a:stretch>
          </a:blipFill>
        </p:spPr>
      </p:sp>
      <p:sp>
        <p:nvSpPr>
          <p:cNvPr name="TextBox 10" id="10"/>
          <p:cNvSpPr txBox="true"/>
          <p:nvPr/>
        </p:nvSpPr>
        <p:spPr>
          <a:xfrm rot="0">
            <a:off x="2138209" y="3601259"/>
            <a:ext cx="10592478" cy="8797220"/>
          </a:xfrm>
          <a:prstGeom prst="rect">
            <a:avLst/>
          </a:prstGeom>
        </p:spPr>
        <p:txBody>
          <a:bodyPr anchor="t" rtlCol="false" tIns="0" lIns="0" bIns="0" rIns="0">
            <a:spAutoFit/>
          </a:bodyPr>
          <a:lstStyle/>
          <a:p>
            <a:pPr algn="just">
              <a:lnSpc>
                <a:spcPts val="1939"/>
              </a:lnSpc>
            </a:pPr>
          </a:p>
          <a:p>
            <a:pPr algn="just">
              <a:lnSpc>
                <a:spcPts val="1776"/>
              </a:lnSpc>
            </a:pPr>
          </a:p>
          <a:p>
            <a:pPr algn="just" marL="643612" indent="-321806" lvl="1">
              <a:lnSpc>
                <a:spcPts val="5038"/>
              </a:lnSpc>
              <a:buFont typeface="Arial"/>
              <a:buChar char="•"/>
            </a:pPr>
            <a:r>
              <a:rPr lang="en-US" b="true" sz="2981">
                <a:solidFill>
                  <a:srgbClr val="002B58"/>
                </a:solidFill>
                <a:latin typeface="Monda Bold"/>
                <a:ea typeface="Monda Bold"/>
                <a:cs typeface="Monda Bold"/>
                <a:sym typeface="Monda Bold"/>
              </a:rPr>
              <a:t>The SIM900A is a GSM (Global System for Mobile Communication) module used to send:</a:t>
            </a:r>
          </a:p>
          <a:p>
            <a:pPr algn="just">
              <a:lnSpc>
                <a:spcPts val="5038"/>
              </a:lnSpc>
            </a:pPr>
            <a:r>
              <a:rPr lang="en-US" sz="2981" b="true">
                <a:solidFill>
                  <a:srgbClr val="002B58"/>
                </a:solidFill>
                <a:latin typeface="Monda Bold"/>
                <a:ea typeface="Monda Bold"/>
                <a:cs typeface="Monda Bold"/>
                <a:sym typeface="Monda Bold"/>
              </a:rPr>
              <a:t> 📱 SMS alerts</a:t>
            </a:r>
          </a:p>
          <a:p>
            <a:pPr algn="just">
              <a:lnSpc>
                <a:spcPts val="5038"/>
              </a:lnSpc>
            </a:pPr>
            <a:r>
              <a:rPr lang="en-US" sz="2981" b="true">
                <a:solidFill>
                  <a:srgbClr val="002B58"/>
                </a:solidFill>
                <a:latin typeface="Monda Bold"/>
                <a:ea typeface="Monda Bold"/>
                <a:cs typeface="Monda Bold"/>
                <a:sym typeface="Monda Bold"/>
              </a:rPr>
              <a:t> 📞 Make/receive calls</a:t>
            </a:r>
          </a:p>
          <a:p>
            <a:pPr algn="just" marL="643612" indent="-321806" lvl="1">
              <a:lnSpc>
                <a:spcPts val="5038"/>
              </a:lnSpc>
              <a:buFont typeface="Arial"/>
              <a:buChar char="•"/>
            </a:pPr>
            <a:r>
              <a:rPr lang="en-US" b="true" sz="2981">
                <a:solidFill>
                  <a:srgbClr val="002B58"/>
                </a:solidFill>
                <a:latin typeface="Monda Bold"/>
                <a:ea typeface="Monda Bold"/>
                <a:cs typeface="Monda Bold"/>
                <a:sym typeface="Monda Bold"/>
              </a:rPr>
              <a:t>It works just like a mobile phone:</a:t>
            </a:r>
          </a:p>
          <a:p>
            <a:pPr algn="just" marL="1287224" indent="-429075" lvl="2">
              <a:lnSpc>
                <a:spcPts val="5038"/>
              </a:lnSpc>
              <a:buFont typeface="Arial"/>
              <a:buChar char="⚬"/>
            </a:pPr>
            <a:r>
              <a:rPr lang="en-US" b="true" sz="2981">
                <a:solidFill>
                  <a:srgbClr val="002B58"/>
                </a:solidFill>
                <a:latin typeface="Monda Bold"/>
                <a:ea typeface="Monda Bold"/>
                <a:cs typeface="Monda Bold"/>
                <a:sym typeface="Monda Bold"/>
              </a:rPr>
              <a:t>Insert a SIM card</a:t>
            </a:r>
          </a:p>
          <a:p>
            <a:pPr algn="just" marL="1287224" indent="-429075" lvl="2">
              <a:lnSpc>
                <a:spcPts val="5038"/>
              </a:lnSpc>
              <a:buFont typeface="Arial"/>
              <a:buChar char="⚬"/>
            </a:pPr>
            <a:r>
              <a:rPr lang="en-US" b="true" sz="2981">
                <a:solidFill>
                  <a:srgbClr val="002B58"/>
                </a:solidFill>
                <a:latin typeface="Monda Bold"/>
                <a:ea typeface="Monda Bold"/>
                <a:cs typeface="Monda Bold"/>
                <a:sym typeface="Monda Bold"/>
              </a:rPr>
              <a:t>Connect to a mobile network</a:t>
            </a:r>
          </a:p>
          <a:p>
            <a:pPr algn="just" marL="1287224" indent="-429075" lvl="2">
              <a:lnSpc>
                <a:spcPts val="5038"/>
              </a:lnSpc>
              <a:buFont typeface="Arial"/>
              <a:buChar char="⚬"/>
            </a:pPr>
            <a:r>
              <a:rPr lang="en-US" b="true" sz="2981">
                <a:solidFill>
                  <a:srgbClr val="002B58"/>
                </a:solidFill>
                <a:latin typeface="Monda Bold"/>
                <a:ea typeface="Monda Bold"/>
                <a:cs typeface="Monda Bold"/>
                <a:sym typeface="Monda Bold"/>
              </a:rPr>
              <a:t>Send/receive messages or calls using AT commands</a:t>
            </a:r>
          </a:p>
          <a:p>
            <a:pPr algn="just">
              <a:lnSpc>
                <a:spcPts val="5038"/>
              </a:lnSpc>
            </a:pPr>
          </a:p>
          <a:p>
            <a:pPr algn="just">
              <a:lnSpc>
                <a:spcPts val="2144"/>
              </a:lnSpc>
            </a:pPr>
          </a:p>
          <a:p>
            <a:pPr algn="just">
              <a:lnSpc>
                <a:spcPts val="2144"/>
              </a:lnSpc>
            </a:pPr>
          </a:p>
          <a:p>
            <a:pPr algn="just">
              <a:lnSpc>
                <a:spcPts val="2144"/>
              </a:lnSpc>
            </a:pPr>
          </a:p>
          <a:p>
            <a:pPr algn="just">
              <a:lnSpc>
                <a:spcPts val="2144"/>
              </a:lnSpc>
            </a:pPr>
          </a:p>
          <a:p>
            <a:pPr algn="just">
              <a:lnSpc>
                <a:spcPts val="1776"/>
              </a:lnSpc>
              <a:spcBef>
                <a:spcPct val="0"/>
              </a:spcBef>
            </a:pPr>
          </a:p>
          <a:p>
            <a:pPr algn="just">
              <a:lnSpc>
                <a:spcPts val="1776"/>
              </a:lnSpc>
              <a:spcBef>
                <a:spcPct val="0"/>
              </a:spcBef>
            </a:pPr>
          </a:p>
          <a:p>
            <a:pPr algn="just">
              <a:lnSpc>
                <a:spcPts val="1776"/>
              </a:lnSpc>
              <a:spcBef>
                <a:spcPct val="0"/>
              </a:spcBef>
            </a:pPr>
          </a:p>
          <a:p>
            <a:pPr algn="just">
              <a:lnSpc>
                <a:spcPts val="1776"/>
              </a:lnSpc>
              <a:spcBef>
                <a:spcPct val="0"/>
              </a:spcBef>
            </a:pPr>
          </a:p>
        </p:txBody>
      </p:sp>
      <p:sp>
        <p:nvSpPr>
          <p:cNvPr name="TextBox 11" id="11"/>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true" flipV="false" rot="0">
            <a:off x="10273278" y="5039691"/>
            <a:ext cx="9295205" cy="5948931"/>
          </a:xfrm>
          <a:custGeom>
            <a:avLst/>
            <a:gdLst/>
            <a:ahLst/>
            <a:cxnLst/>
            <a:rect r="r" b="b" t="t" l="l"/>
            <a:pathLst>
              <a:path h="5948931" w="9295205">
                <a:moveTo>
                  <a:pt x="9295205" y="0"/>
                </a:moveTo>
                <a:lnTo>
                  <a:pt x="0" y="0"/>
                </a:lnTo>
                <a:lnTo>
                  <a:pt x="0" y="5948932"/>
                </a:lnTo>
                <a:lnTo>
                  <a:pt x="9295205" y="5948932"/>
                </a:lnTo>
                <a:lnTo>
                  <a:pt x="92952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80483" y="-736460"/>
            <a:ext cx="9295205" cy="5948931"/>
          </a:xfrm>
          <a:custGeom>
            <a:avLst/>
            <a:gdLst/>
            <a:ahLst/>
            <a:cxnLst/>
            <a:rect r="r" b="b" t="t" l="l"/>
            <a:pathLst>
              <a:path h="5948931" w="9295205">
                <a:moveTo>
                  <a:pt x="0" y="5948932"/>
                </a:moveTo>
                <a:lnTo>
                  <a:pt x="9295205" y="5948932"/>
                </a:lnTo>
                <a:lnTo>
                  <a:pt x="9295205" y="0"/>
                </a:lnTo>
                <a:lnTo>
                  <a:pt x="0" y="0"/>
                </a:lnTo>
                <a:lnTo>
                  <a:pt x="0" y="594893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0631" y="-3420266"/>
            <a:ext cx="5568589" cy="7775011"/>
          </a:xfrm>
          <a:custGeom>
            <a:avLst/>
            <a:gdLst/>
            <a:ahLst/>
            <a:cxnLst/>
            <a:rect r="r" b="b" t="t" l="l"/>
            <a:pathLst>
              <a:path h="7775011" w="5568589">
                <a:moveTo>
                  <a:pt x="0" y="0"/>
                </a:moveTo>
                <a:lnTo>
                  <a:pt x="5568589" y="0"/>
                </a:lnTo>
                <a:lnTo>
                  <a:pt x="5568589" y="7775011"/>
                </a:lnTo>
                <a:lnTo>
                  <a:pt x="0" y="7775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6086" y="6399494"/>
            <a:ext cx="5568589" cy="7775011"/>
          </a:xfrm>
          <a:custGeom>
            <a:avLst/>
            <a:gdLst/>
            <a:ahLst/>
            <a:cxnLst/>
            <a:rect r="r" b="b" t="t" l="l"/>
            <a:pathLst>
              <a:path h="7775011" w="5568589">
                <a:moveTo>
                  <a:pt x="0" y="0"/>
                </a:moveTo>
                <a:lnTo>
                  <a:pt x="5568589" y="0"/>
                </a:lnTo>
                <a:lnTo>
                  <a:pt x="5568589" y="7775012"/>
                </a:lnTo>
                <a:lnTo>
                  <a:pt x="0" y="777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460284" y="866775"/>
            <a:ext cx="11161903" cy="1371231"/>
          </a:xfrm>
          <a:prstGeom prst="rect">
            <a:avLst/>
          </a:prstGeom>
        </p:spPr>
        <p:txBody>
          <a:bodyPr anchor="t" rtlCol="false" tIns="0" lIns="0" bIns="0" rIns="0">
            <a:spAutoFit/>
          </a:bodyPr>
          <a:lstStyle/>
          <a:p>
            <a:pPr algn="ctr">
              <a:lnSpc>
                <a:spcPts val="11248"/>
              </a:lnSpc>
            </a:pPr>
            <a:r>
              <a:rPr lang="en-US" b="true" sz="8034">
                <a:solidFill>
                  <a:srgbClr val="002B58"/>
                </a:solidFill>
                <a:latin typeface="Monda Bold"/>
                <a:ea typeface="Monda Bold"/>
                <a:cs typeface="Monda Bold"/>
                <a:sym typeface="Monda Bold"/>
              </a:rPr>
              <a:t>COMPONENTS USED</a:t>
            </a:r>
          </a:p>
        </p:txBody>
      </p:sp>
      <p:sp>
        <p:nvSpPr>
          <p:cNvPr name="Freeform 8" id="8"/>
          <p:cNvSpPr/>
          <p:nvPr/>
        </p:nvSpPr>
        <p:spPr>
          <a:xfrm flipH="false" flipV="false" rot="0">
            <a:off x="2386807" y="2378100"/>
            <a:ext cx="980313" cy="801406"/>
          </a:xfrm>
          <a:custGeom>
            <a:avLst/>
            <a:gdLst/>
            <a:ahLst/>
            <a:cxnLst/>
            <a:rect r="r" b="b" t="t" l="l"/>
            <a:pathLst>
              <a:path h="801406" w="980313">
                <a:moveTo>
                  <a:pt x="0" y="0"/>
                </a:moveTo>
                <a:lnTo>
                  <a:pt x="980312" y="0"/>
                </a:lnTo>
                <a:lnTo>
                  <a:pt x="980312" y="801406"/>
                </a:lnTo>
                <a:lnTo>
                  <a:pt x="0" y="8014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36397" y="2360150"/>
            <a:ext cx="13722903" cy="2831206"/>
          </a:xfrm>
          <a:prstGeom prst="rect">
            <a:avLst/>
          </a:prstGeom>
        </p:spPr>
        <p:txBody>
          <a:bodyPr anchor="t" rtlCol="false" tIns="0" lIns="0" bIns="0" rIns="0">
            <a:spAutoFit/>
          </a:bodyPr>
          <a:lstStyle/>
          <a:p>
            <a:pPr algn="l">
              <a:lnSpc>
                <a:spcPts val="5649"/>
              </a:lnSpc>
            </a:pPr>
            <a:r>
              <a:rPr lang="en-US" sz="4035" b="true">
                <a:solidFill>
                  <a:srgbClr val="002B58"/>
                </a:solidFill>
                <a:latin typeface="Monda Bold"/>
                <a:ea typeface="Monda Bold"/>
                <a:cs typeface="Monda Bold"/>
                <a:sym typeface="Monda Bold"/>
              </a:rPr>
              <a:t>GSM MODULE (SIM900A): SENDS SMS ALERT.</a:t>
            </a:r>
          </a:p>
          <a:p>
            <a:pPr algn="l">
              <a:lnSpc>
                <a:spcPts val="5649"/>
              </a:lnSpc>
            </a:pPr>
            <a:r>
              <a:rPr lang="en-US" sz="4035" b="true">
                <a:solidFill>
                  <a:srgbClr val="002B58"/>
                </a:solidFill>
                <a:latin typeface="Monda Bold"/>
                <a:ea typeface="Monda Bold"/>
                <a:cs typeface="Monda Bold"/>
                <a:sym typeface="Monda Bold"/>
              </a:rPr>
              <a:t>(OPTIONAL)</a:t>
            </a:r>
          </a:p>
          <a:p>
            <a:pPr algn="l">
              <a:lnSpc>
                <a:spcPts val="5649"/>
              </a:lnSpc>
            </a:pPr>
          </a:p>
          <a:p>
            <a:pPr algn="l">
              <a:lnSpc>
                <a:spcPts val="5649"/>
              </a:lnSpc>
            </a:pPr>
          </a:p>
        </p:txBody>
      </p:sp>
      <p:sp>
        <p:nvSpPr>
          <p:cNvPr name="TextBox 10" id="10"/>
          <p:cNvSpPr txBox="true"/>
          <p:nvPr/>
        </p:nvSpPr>
        <p:spPr>
          <a:xfrm rot="0">
            <a:off x="1368648" y="3955966"/>
            <a:ext cx="15550705" cy="6044565"/>
          </a:xfrm>
          <a:prstGeom prst="rect">
            <a:avLst/>
          </a:prstGeom>
        </p:spPr>
        <p:txBody>
          <a:bodyPr anchor="t" rtlCol="false" tIns="0" lIns="0" bIns="0" rIns="0">
            <a:spAutoFit/>
          </a:bodyPr>
          <a:lstStyle/>
          <a:p>
            <a:pPr algn="just">
              <a:lnSpc>
                <a:spcPts val="4480"/>
              </a:lnSpc>
            </a:pPr>
            <a:r>
              <a:rPr lang="en-US" sz="3200" b="true">
                <a:solidFill>
                  <a:srgbClr val="002B58"/>
                </a:solidFill>
                <a:latin typeface="Monda Bold"/>
                <a:ea typeface="Monda Bold"/>
                <a:cs typeface="Monda Bold"/>
                <a:sym typeface="Monda Bold"/>
              </a:rPr>
              <a:t>Why Use SIM900A in Accident Detection Projects?</a:t>
            </a:r>
          </a:p>
          <a:p>
            <a:pPr algn="just" marL="669291" indent="-334646" lvl="1">
              <a:lnSpc>
                <a:spcPts val="4340"/>
              </a:lnSpc>
              <a:buFont typeface="Arial"/>
              <a:buChar char="•"/>
            </a:pPr>
            <a:r>
              <a:rPr lang="en-US" b="true" sz="3100">
                <a:solidFill>
                  <a:srgbClr val="002B58"/>
                </a:solidFill>
                <a:latin typeface="Monda Bold"/>
                <a:ea typeface="Monda Bold"/>
                <a:cs typeface="Monda Bold"/>
                <a:sym typeface="Monda Bold"/>
              </a:rPr>
              <a:t>Helps send an SMS alert to family or emergency services with accident info.</a:t>
            </a:r>
          </a:p>
          <a:p>
            <a:pPr algn="just" marL="690881" indent="-345440" lvl="1">
              <a:lnSpc>
                <a:spcPts val="4480"/>
              </a:lnSpc>
              <a:buFont typeface="Arial"/>
              <a:buChar char="•"/>
            </a:pPr>
            <a:r>
              <a:rPr lang="en-US" b="true" sz="3200">
                <a:solidFill>
                  <a:srgbClr val="002B58"/>
                </a:solidFill>
                <a:latin typeface="Monda Bold"/>
                <a:ea typeface="Monda Bold"/>
                <a:cs typeface="Monda Bold"/>
                <a:sym typeface="Monda Bold"/>
              </a:rPr>
              <a:t>Works independently of Wi-Fi, so it’s great for remote areas without internet.</a:t>
            </a:r>
          </a:p>
          <a:p>
            <a:pPr algn="just">
              <a:lnSpc>
                <a:spcPts val="4480"/>
              </a:lnSpc>
            </a:pPr>
          </a:p>
          <a:p>
            <a:pPr algn="just">
              <a:lnSpc>
                <a:spcPts val="4480"/>
              </a:lnSpc>
            </a:pPr>
            <a:r>
              <a:rPr lang="en-US" sz="3200" b="true">
                <a:solidFill>
                  <a:srgbClr val="002B58"/>
                </a:solidFill>
                <a:latin typeface="Monda Bold"/>
                <a:ea typeface="Monda Bold"/>
                <a:cs typeface="Monda Bold"/>
                <a:sym typeface="Monda Bold"/>
              </a:rPr>
              <a:t>L</a:t>
            </a:r>
            <a:r>
              <a:rPr lang="en-US" sz="3200" b="true">
                <a:solidFill>
                  <a:srgbClr val="002B58"/>
                </a:solidFill>
                <a:latin typeface="Monda Bold"/>
                <a:ea typeface="Monda Bold"/>
                <a:cs typeface="Monda Bold"/>
                <a:sym typeface="Monda Bold"/>
              </a:rPr>
              <a:t>imitations</a:t>
            </a:r>
          </a:p>
          <a:p>
            <a:pPr algn="just" marL="669291" indent="-334646" lvl="1">
              <a:lnSpc>
                <a:spcPts val="4340"/>
              </a:lnSpc>
              <a:buFont typeface="Arial"/>
              <a:buChar char="•"/>
            </a:pPr>
            <a:r>
              <a:rPr lang="en-US" b="true" sz="3100">
                <a:solidFill>
                  <a:srgbClr val="002B58"/>
                </a:solidFill>
                <a:latin typeface="Monda Bold"/>
                <a:ea typeface="Monda Bold"/>
                <a:cs typeface="Monda Bold"/>
                <a:sym typeface="Monda Bold"/>
              </a:rPr>
              <a:t>Slower than Wi-Fi-based modules like ESP8266</a:t>
            </a:r>
          </a:p>
          <a:p>
            <a:pPr algn="just" marL="669291" indent="-334646" lvl="1">
              <a:lnSpc>
                <a:spcPts val="4340"/>
              </a:lnSpc>
              <a:buFont typeface="Arial"/>
              <a:buChar char="•"/>
            </a:pPr>
            <a:r>
              <a:rPr lang="en-US" b="true" sz="3100">
                <a:solidFill>
                  <a:srgbClr val="002B58"/>
                </a:solidFill>
                <a:latin typeface="Monda Bold"/>
                <a:ea typeface="Monda Bold"/>
                <a:cs typeface="Monda Bold"/>
                <a:sym typeface="Monda Bold"/>
              </a:rPr>
              <a:t>R</a:t>
            </a:r>
            <a:r>
              <a:rPr lang="en-US" b="true" sz="3100">
                <a:solidFill>
                  <a:srgbClr val="002B58"/>
                </a:solidFill>
                <a:latin typeface="Monda Bold"/>
                <a:ea typeface="Monda Bold"/>
                <a:cs typeface="Monda Bold"/>
                <a:sym typeface="Monda Bold"/>
              </a:rPr>
              <a:t>equires a valid SIM card with balance/network</a:t>
            </a:r>
          </a:p>
          <a:p>
            <a:pPr algn="just" marL="669291" indent="-334646" lvl="1">
              <a:lnSpc>
                <a:spcPts val="4340"/>
              </a:lnSpc>
              <a:spcBef>
                <a:spcPct val="0"/>
              </a:spcBef>
              <a:buFont typeface="Arial"/>
              <a:buChar char="•"/>
            </a:pPr>
            <a:r>
              <a:rPr lang="en-US" b="true" sz="3100">
                <a:solidFill>
                  <a:srgbClr val="002B58"/>
                </a:solidFill>
                <a:latin typeface="Monda Bold"/>
                <a:ea typeface="Monda Bold"/>
                <a:cs typeface="Monda Bold"/>
                <a:sym typeface="Monda Bold"/>
              </a:rPr>
              <a:t>N</a:t>
            </a:r>
            <a:r>
              <a:rPr lang="en-US" b="true" sz="3100">
                <a:solidFill>
                  <a:srgbClr val="002B58"/>
                </a:solidFill>
                <a:latin typeface="Monda Bold"/>
                <a:ea typeface="Monda Bold"/>
                <a:cs typeface="Monda Bold"/>
                <a:sym typeface="Monda Bold"/>
              </a:rPr>
              <a:t>eeds a stable 2A power supply to avoid restart issues</a:t>
            </a:r>
          </a:p>
          <a:p>
            <a:pPr algn="just" marL="669291" indent="-334646" lvl="1">
              <a:lnSpc>
                <a:spcPts val="4340"/>
              </a:lnSpc>
              <a:spcBef>
                <a:spcPct val="0"/>
              </a:spcBef>
              <a:buFont typeface="Arial"/>
              <a:buChar char="•"/>
            </a:pPr>
            <a:r>
              <a:rPr lang="en-US" b="true" sz="3100">
                <a:solidFill>
                  <a:srgbClr val="002B58"/>
                </a:solidFill>
                <a:latin typeface="Monda Bold"/>
                <a:ea typeface="Monda Bold"/>
                <a:cs typeface="Monda Bold"/>
                <a:sym typeface="Monda Bold"/>
              </a:rPr>
              <a:t>Supplying more than 5V may damage the module</a:t>
            </a:r>
          </a:p>
          <a:p>
            <a:pPr algn="just">
              <a:lnSpc>
                <a:spcPts val="43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DAGuuifniLI</dc:identifier>
  <dcterms:modified xsi:type="dcterms:W3CDTF">2011-08-01T06:04:30Z</dcterms:modified>
  <cp:revision>1</cp:revision>
  <dc:title>Blue Modern Elegant Presentation</dc:title>
</cp:coreProperties>
</file>